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551" r:id="rId3"/>
    <p:sldId id="329" r:id="rId4"/>
    <p:sldId id="566" r:id="rId5"/>
    <p:sldId id="567" r:id="rId6"/>
    <p:sldId id="562" r:id="rId7"/>
    <p:sldId id="563" r:id="rId8"/>
    <p:sldId id="564" r:id="rId9"/>
    <p:sldId id="416" r:id="rId10"/>
    <p:sldId id="458" r:id="rId11"/>
    <p:sldId id="466" r:id="rId12"/>
    <p:sldId id="528" r:id="rId13"/>
    <p:sldId id="558" r:id="rId14"/>
    <p:sldId id="559" r:id="rId15"/>
    <p:sldId id="529" r:id="rId16"/>
    <p:sldId id="565" r:id="rId17"/>
    <p:sldId id="560" r:id="rId18"/>
    <p:sldId id="561" r:id="rId19"/>
    <p:sldId id="530" r:id="rId20"/>
    <p:sldId id="531" r:id="rId21"/>
    <p:sldId id="532" r:id="rId22"/>
    <p:sldId id="533" r:id="rId23"/>
    <p:sldId id="534" r:id="rId24"/>
    <p:sldId id="378" r:id="rId2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FF0000"/>
        </a:solidFill>
        <a:latin typeface="Avalo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FF0000"/>
        </a:solidFill>
        <a:latin typeface="Avalo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FF0000"/>
        </a:solidFill>
        <a:latin typeface="Avalo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FF0000"/>
        </a:solidFill>
        <a:latin typeface="Avalo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b="1" kern="1200">
        <a:solidFill>
          <a:srgbClr val="FF0000"/>
        </a:solidFill>
        <a:latin typeface="Avalon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rgbClr val="FF0000"/>
        </a:solidFill>
        <a:latin typeface="Avalon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rgbClr val="FF0000"/>
        </a:solidFill>
        <a:latin typeface="Avalon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rgbClr val="FF0000"/>
        </a:solidFill>
        <a:latin typeface="Avalon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rgbClr val="FF0000"/>
        </a:solidFill>
        <a:latin typeface="Avalo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000099"/>
    <a:srgbClr val="FF0000"/>
    <a:srgbClr val="006600"/>
    <a:srgbClr val="00FFFF"/>
    <a:srgbClr val="003300"/>
    <a:srgbClr val="5F5F5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33" autoAdjust="0"/>
    <p:restoredTop sz="90735" autoAdjust="0"/>
  </p:normalViewPr>
  <p:slideViewPr>
    <p:cSldViewPr>
      <p:cViewPr>
        <p:scale>
          <a:sx n="68" d="100"/>
          <a:sy n="68" d="100"/>
        </p:scale>
        <p:origin x="-143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8" d="100"/>
          <a:sy n="38" d="100"/>
        </p:scale>
        <p:origin x="-2390" y="-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B4C8104-EAA3-499C-8CD8-F20A585DE3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93F719F-B840-493C-B0A9-FFE6F617D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F23E0-1C9C-4176-875C-B8BB034D99FD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3FEA3-8490-4C63-80A7-93EE5BBB6DB3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9476D-94CF-4B1D-BE72-44981F08E37D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4DCE5-E7F8-45F8-84C9-13FBC482E8A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4114800"/>
          </a:xfrm>
          <a:noFill/>
          <a:ln/>
        </p:spPr>
        <p:txBody>
          <a:bodyPr/>
          <a:lstStyle/>
          <a:p>
            <a:pPr algn="just" eaLnBrk="1" hangingPunct="1"/>
            <a:r>
              <a:rPr lang="it-IT" smtClean="0">
                <a:latin typeface="Trebuchet MS" pitchFamily="34" charset="0"/>
              </a:rPr>
              <a:t>Con questa piccola frase, aprendo i lavori del 31° Convegno nazionale delle Caritas diocesane, l’allora Presidente di Caritas Italiana, Il Vescovo Francesco Montenegro, ha riassunto gli esiti del lavoro realizzato nel primo anno di riflessione e verifica sul tema dell’ANIMAZIONE.</a:t>
            </a:r>
          </a:p>
          <a:p>
            <a:pPr algn="just" eaLnBrk="1" hangingPunct="1"/>
            <a:r>
              <a:rPr lang="it-IT" smtClean="0">
                <a:latin typeface="Trebuchet MS" pitchFamily="34" charset="0"/>
              </a:rPr>
              <a:t>In poche righe sono condensati i principali elementi dell’animazione pastorale:</a:t>
            </a:r>
          </a:p>
          <a:p>
            <a:pPr algn="just" eaLnBrk="1" hangingPunct="1">
              <a:spcAft>
                <a:spcPct val="50000"/>
              </a:spcAft>
              <a:buFontTx/>
              <a:buChar char="•"/>
            </a:pPr>
            <a:r>
              <a:rPr lang="it-IT" smtClean="0">
                <a:latin typeface="Trebuchet MS" pitchFamily="34" charset="0"/>
              </a:rPr>
              <a:t>la </a:t>
            </a:r>
            <a:r>
              <a:rPr lang="it-IT" b="1" smtClean="0">
                <a:latin typeface="Trebuchet MS" pitchFamily="34" charset="0"/>
              </a:rPr>
              <a:t>NATURA</a:t>
            </a:r>
            <a:r>
              <a:rPr lang="it-IT" smtClean="0">
                <a:latin typeface="Trebuchet MS" pitchFamily="34" charset="0"/>
              </a:rPr>
              <a:t> dell’animazione pastorale, che è azione, pratica, non teoria (in modo attivo, costruire proposte)</a:t>
            </a:r>
          </a:p>
          <a:p>
            <a:pPr algn="just" eaLnBrk="1" hangingPunct="1">
              <a:spcAft>
                <a:spcPct val="50000"/>
              </a:spcAft>
              <a:buFontTx/>
              <a:buChar char="•"/>
            </a:pPr>
            <a:r>
              <a:rPr lang="it-IT" smtClean="0">
                <a:latin typeface="Trebuchet MS" pitchFamily="34" charset="0"/>
              </a:rPr>
              <a:t>il </a:t>
            </a:r>
            <a:r>
              <a:rPr lang="it-IT" b="1" smtClean="0">
                <a:latin typeface="Trebuchet MS" pitchFamily="34" charset="0"/>
              </a:rPr>
              <a:t>SOGGETTO</a:t>
            </a:r>
            <a:r>
              <a:rPr lang="it-IT" smtClean="0">
                <a:latin typeface="Trebuchet MS" pitchFamily="34" charset="0"/>
              </a:rPr>
              <a:t> attivo (non il destinatario!) di questa azione, che è la Chiesa</a:t>
            </a:r>
          </a:p>
          <a:p>
            <a:pPr algn="just" eaLnBrk="1" hangingPunct="1">
              <a:spcAft>
                <a:spcPct val="50000"/>
              </a:spcAft>
              <a:buFontTx/>
              <a:buChar char="•"/>
            </a:pPr>
            <a:r>
              <a:rPr lang="it-IT" smtClean="0">
                <a:latin typeface="Trebuchet MS" pitchFamily="34" charset="0"/>
              </a:rPr>
              <a:t>la </a:t>
            </a:r>
            <a:r>
              <a:rPr lang="it-IT" b="1" smtClean="0">
                <a:latin typeface="Trebuchet MS" pitchFamily="34" charset="0"/>
              </a:rPr>
              <a:t>FINALITA’</a:t>
            </a:r>
            <a:r>
              <a:rPr lang="it-IT" smtClean="0">
                <a:latin typeface="Trebuchet MS" pitchFamily="34" charset="0"/>
              </a:rPr>
              <a:t>, che non è l’aumento delle offerte o del numero dei volontari, ma la comunicazione, l’innesto del Vangelo nella storia</a:t>
            </a:r>
          </a:p>
          <a:p>
            <a:pPr algn="just" eaLnBrk="1" hangingPunct="1">
              <a:spcAft>
                <a:spcPct val="50000"/>
              </a:spcAft>
              <a:buFontTx/>
              <a:buChar char="•"/>
            </a:pPr>
            <a:r>
              <a:rPr lang="it-IT" smtClean="0">
                <a:latin typeface="Trebuchet MS" pitchFamily="34" charset="0"/>
              </a:rPr>
              <a:t>il </a:t>
            </a:r>
            <a:r>
              <a:rPr lang="it-IT" b="1" smtClean="0">
                <a:latin typeface="Trebuchet MS" pitchFamily="34" charset="0"/>
              </a:rPr>
              <a:t>TERRENO</a:t>
            </a:r>
            <a:r>
              <a:rPr lang="it-IT" smtClean="0">
                <a:latin typeface="Trebuchet MS" pitchFamily="34" charset="0"/>
              </a:rPr>
              <a:t>, che è la storia, intesa come la realtà del mondo i fatti, la cultura, i sentimenti piccoli e grandi di ogni giorno, di ogni uomo, di ogni gruppo, di ogni comunità</a:t>
            </a:r>
          </a:p>
          <a:p>
            <a:pPr algn="just" eaLnBrk="1" hangingPunct="1">
              <a:buFontTx/>
              <a:buChar char="•"/>
            </a:pPr>
            <a:r>
              <a:rPr lang="it-IT" smtClean="0">
                <a:latin typeface="Trebuchet MS" pitchFamily="34" charset="0"/>
              </a:rPr>
              <a:t>lo </a:t>
            </a:r>
            <a:r>
              <a:rPr lang="it-IT" b="1" smtClean="0">
                <a:latin typeface="Trebuchet MS" pitchFamily="34" charset="0"/>
              </a:rPr>
              <a:t>STILE</a:t>
            </a:r>
            <a:r>
              <a:rPr lang="it-IT" smtClean="0">
                <a:latin typeface="Trebuchet MS" pitchFamily="34" charset="0"/>
              </a:rPr>
              <a:t>, potremmo dire anche il metodo, che non è quello della trasmissione di un contenuto, ma della </a:t>
            </a:r>
            <a:r>
              <a:rPr lang="it-IT" b="1" smtClean="0">
                <a:latin typeface="Trebuchet MS" pitchFamily="34" charset="0"/>
              </a:rPr>
              <a:t>contaminazione </a:t>
            </a:r>
            <a:r>
              <a:rPr lang="it-IT" smtClean="0">
                <a:latin typeface="Trebuchet MS" pitchFamily="34" charset="0"/>
              </a:rPr>
              <a:t>delle esperienze Vangelo/Storia (la Chiesa che esce da sé e dialoga, si “sporca” con il mondo)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554EE-65A6-4478-B96D-67091E90AAA0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06E7-B2EE-4254-8430-AAC579F06A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22C5-7CEA-4206-9B4E-6AC1E69B46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D9CB-E717-4620-9121-4AB83B6193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AAF4-6B7D-4775-AFF9-51C872E41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49EE-D5E3-4EF3-B36B-7CC2A2969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FA28-FE90-4941-81FE-4B2E4D748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1FEB-75CD-4C03-B863-4AEC188060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B528-C9B4-45D5-B1C3-70150637E1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7F7F-6C24-47E1-9C29-399721B16F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453A-F8D4-45E3-B1A3-05A6819AF9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585F-BC55-4211-91EC-02B81AAF45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EE33-D052-4E7B-AFC3-8223CC38AF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5A86-06B6-447B-A3F3-DF64A2C671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3FA4-E9C9-4C3D-86CE-12E89DAD97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47905B2-1DB1-495C-8319-5B07D59B72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762000" y="4572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85800" y="381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85800" y="655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468313" y="6381750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395288" y="908050"/>
            <a:ext cx="8497887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6769100" cy="5256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Berlin Sans FB Demi"/>
              </a:rPr>
              <a:t>Proposta di criteri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Berlin Sans FB Demi"/>
              </a:rPr>
              <a:t>strategie e orientamenti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Berlin Sans FB Demi"/>
              </a:rPr>
              <a:t>in vista di scelte pastorali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Berlin Sans FB Demi"/>
              </a:rPr>
              <a:t>operative e geografiche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Berlin Sans FB Demi"/>
              </a:rPr>
              <a:t>nella nostra diocesi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827088" y="188913"/>
            <a:ext cx="83169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12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Diocesi di terni,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narni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,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amelia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Castellar" pitchFamily="18" charset="0"/>
            </a:endParaRPr>
          </a:p>
          <a:p>
            <a:pPr algn="ctr" eaLnBrk="1" hangingPunct="1">
              <a:lnSpc>
                <a:spcPts val="1800"/>
              </a:lnSpc>
              <a:spcBef>
                <a:spcPts val="12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Incontro Delle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fOranie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Castellar" pitchFamily="18" charset="0"/>
            </a:endParaRPr>
          </a:p>
        </p:txBody>
      </p:sp>
      <p:pic>
        <p:nvPicPr>
          <p:cNvPr id="3108" name="Picture 36" descr="BUSNS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565400"/>
            <a:ext cx="1152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7885113" y="1700213"/>
            <a:ext cx="1008062" cy="1081087"/>
          </a:xfrm>
          <a:prstGeom prst="wedgeEllipseCallout">
            <a:avLst>
              <a:gd name="adj1" fmla="val -28898"/>
              <a:gd name="adj2" fmla="val 9493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7451725" y="908050"/>
            <a:ext cx="1692275" cy="2376488"/>
          </a:xfrm>
          <a:prstGeom prst="wedgeEllipseCallout">
            <a:avLst>
              <a:gd name="adj1" fmla="val -33181"/>
              <a:gd name="adj2" fmla="val 4744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85000"/>
              </a:lnSpc>
            </a:pPr>
            <a:r>
              <a:rPr lang="it-IT" sz="1800">
                <a:latin typeface="Franklin Gothic Medium" pitchFamily="34" charset="0"/>
              </a:rPr>
              <a:t>Ben venuti </a:t>
            </a:r>
          </a:p>
          <a:p>
            <a:pPr algn="ctr">
              <a:lnSpc>
                <a:spcPct val="85000"/>
              </a:lnSpc>
            </a:pPr>
            <a:r>
              <a:rPr lang="it-IT" sz="1800">
                <a:latin typeface="Franklin Gothic Medium" pitchFamily="34" charset="0"/>
              </a:rPr>
              <a:t>all’assem-blea dei</a:t>
            </a:r>
          </a:p>
          <a:p>
            <a:pPr algn="ctr">
              <a:lnSpc>
                <a:spcPct val="85000"/>
              </a:lnSpc>
            </a:pPr>
            <a:r>
              <a:rPr lang="it-IT" sz="1800">
                <a:latin typeface="Franklin Gothic Medium" pitchFamily="34" charset="0"/>
              </a:rPr>
              <a:t>Consigli pastorali</a:t>
            </a:r>
          </a:p>
          <a:p>
            <a:pPr algn="ctr">
              <a:lnSpc>
                <a:spcPct val="85000"/>
              </a:lnSpc>
            </a:pPr>
            <a:r>
              <a:rPr lang="it-IT" sz="1800">
                <a:latin typeface="Franklin Gothic Medium" pitchFamily="34" charset="0"/>
              </a:rPr>
              <a:t>della Forania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  <p:bldP spid="3105" grpId="0"/>
      <p:bldP spid="3112" grpId="0"/>
      <p:bldP spid="31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585788" y="0"/>
            <a:ext cx="7972425" cy="26368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it-IT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66"/>
              </a:solidFill>
              <a:latin typeface="Arial Black"/>
            </a:endParaRPr>
          </a:p>
          <a:p>
            <a:pPr algn="ctr">
              <a:defRPr/>
            </a:pPr>
            <a:r>
              <a:rPr lang="it-IT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Necessita una</a:t>
            </a:r>
            <a:r>
              <a:rPr lang="it-IT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Arial Black"/>
              </a:rPr>
              <a:t> </a:t>
            </a:r>
            <a:r>
              <a:rPr lang="it-IT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riprogrammazione</a:t>
            </a:r>
          </a:p>
          <a:p>
            <a:pPr algn="ctr">
              <a:defRPr/>
            </a:pPr>
            <a:r>
              <a:rPr lang="it-IT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Arial Black"/>
              </a:rPr>
              <a:t> della pastorale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8231187" cy="18002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 promuovere 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comunità responsabili e solidali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nello spirito del Vangelo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106502" name="Picture 6" descr="BUS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267200"/>
            <a:ext cx="385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pe015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33900"/>
            <a:ext cx="32019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ED662-1ECE-4FE2-A793-31CF6577E6BE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it-IT" b="1" smtClean="0">
                <a:solidFill>
                  <a:srgbClr val="006600"/>
                </a:solidFill>
                <a:latin typeface="Franklin Gothic Demi Cond" pitchFamily="34" charset="0"/>
              </a:rPr>
              <a:t>Verso una </a:t>
            </a:r>
            <a:r>
              <a:rPr lang="en-US" b="1" smtClean="0">
                <a:solidFill>
                  <a:srgbClr val="006600"/>
                </a:solidFill>
                <a:latin typeface="Franklin Gothic Demi Cond" pitchFamily="34" charset="0"/>
              </a:rPr>
              <a:t>«</a:t>
            </a:r>
            <a:r>
              <a:rPr lang="it-IT" b="1" i="1" smtClean="0">
                <a:solidFill>
                  <a:srgbClr val="006600"/>
                </a:solidFill>
                <a:latin typeface="Franklin Gothic Demi Cond" pitchFamily="34" charset="0"/>
              </a:rPr>
              <a:t>pastorale integrata</a:t>
            </a:r>
            <a:r>
              <a:rPr lang="en-US" b="1" i="1" smtClean="0">
                <a:solidFill>
                  <a:srgbClr val="006600"/>
                </a:solidFill>
                <a:latin typeface="Franklin Gothic Demi Cond" pitchFamily="34" charset="0"/>
              </a:rPr>
              <a:t>»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216775" cy="5645150"/>
          </a:xfrm>
          <a:ln>
            <a:solidFill>
              <a:srgbClr val="0066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it-IT" sz="1200" b="1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dirty="0">
                <a:solidFill>
                  <a:srgbClr val="FF0000"/>
                </a:solidFill>
              </a:rPr>
              <a:t>’ finito il tempo della parrocchia autosufficiente.</a:t>
            </a:r>
            <a:r>
              <a:rPr lang="it-IT" sz="2400" b="1" i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sz="2200" dirty="0"/>
              <a:t>	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“La parrocchia ha urgenza di </a:t>
            </a:r>
            <a:r>
              <a:rPr lang="it-IT" sz="2200" b="1" dirty="0">
                <a:solidFill>
                  <a:srgbClr val="FF0000"/>
                </a:solidFill>
              </a:rPr>
              <a:t>muoversi raccordandosi con le parrocchie vicine,</a:t>
            </a:r>
            <a:r>
              <a:rPr lang="it-IT" sz="2200" b="1" dirty="0"/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nel contesto delle </a:t>
            </a: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</a:rPr>
              <a:t>comunità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pastorali, delle vicarie e delle zone, </a:t>
            </a:r>
            <a:r>
              <a:rPr lang="it-IT" sz="2200" b="1" dirty="0">
                <a:solidFill>
                  <a:srgbClr val="FF0000"/>
                </a:solidFill>
              </a:rPr>
              <a:t>superando tendenze di autosufficienza e investendo</a:t>
            </a:r>
            <a:r>
              <a:rPr lang="it-IT" sz="2200" b="1" dirty="0">
                <a:solidFill>
                  <a:srgbClr val="FFFF00"/>
                </a:solidFill>
              </a:rPr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in modo coraggioso </a:t>
            </a:r>
            <a:r>
              <a:rPr lang="it-IT" sz="2200" b="1" dirty="0">
                <a:solidFill>
                  <a:srgbClr val="FF0000"/>
                </a:solidFill>
              </a:rPr>
              <a:t>su una pastorale d’insieme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(Il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volto…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nn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. 10-11).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it-IT" sz="2200" b="1" dirty="0">
                <a:solidFill>
                  <a:schemeClr val="bg1"/>
                </a:solidFill>
              </a:rPr>
              <a:t>	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</a:rPr>
              <a:t>Specialmente</a:t>
            </a:r>
            <a:r>
              <a:rPr lang="it-IT" sz="2200" b="1" dirty="0"/>
              <a:t> </a:t>
            </a:r>
            <a:r>
              <a:rPr lang="it-IT" sz="2200" b="1" dirty="0">
                <a:solidFill>
                  <a:srgbClr val="FF0000"/>
                </a:solidFill>
              </a:rPr>
              <a:t>l’esercizio della carità esige una logica </a:t>
            </a:r>
            <a:r>
              <a:rPr lang="it-IT" sz="2200" b="1" dirty="0">
                <a:solidFill>
                  <a:srgbClr val="FF0000"/>
                </a:solidFill>
                <a:cs typeface="Arial" pitchFamily="34" charset="0"/>
              </a:rPr>
              <a:t>«integrativa»,</a:t>
            </a:r>
            <a:r>
              <a:rPr lang="it-IT" sz="2200" b="1" dirty="0">
                <a:cs typeface="Arial" pitchFamily="34" charset="0"/>
              </a:rPr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cercando di mettere le parrocchie </a:t>
            </a:r>
            <a:r>
              <a:rPr lang="it-IT" sz="2200" b="1" dirty="0">
                <a:solidFill>
                  <a:srgbClr val="FF0000"/>
                </a:solidFill>
                <a:cs typeface="Arial" pitchFamily="34" charset="0"/>
              </a:rPr>
              <a:t>«in rete»,</a:t>
            </a:r>
            <a:r>
              <a:rPr lang="it-IT" sz="2200" b="1" dirty="0">
                <a:cs typeface="Arial" pitchFamily="34" charset="0"/>
              </a:rPr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puntando ad una </a:t>
            </a:r>
            <a:r>
              <a:rPr lang="it-IT" sz="2200" b="1" dirty="0">
                <a:solidFill>
                  <a:srgbClr val="FF0000"/>
                </a:solidFill>
                <a:cs typeface="Arial" pitchFamily="34" charset="0"/>
              </a:rPr>
              <a:t>pastorale d’insieme</a:t>
            </a:r>
            <a:r>
              <a:rPr lang="it-IT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(Il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volto…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n.11).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1000" b="1" dirty="0"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it-IT" sz="2200" b="1" dirty="0">
                <a:solidFill>
                  <a:srgbClr val="FF0000"/>
                </a:solidFill>
                <a:cs typeface="Arial" pitchFamily="34" charset="0"/>
              </a:rPr>
              <a:t>	La logica integrativa</a:t>
            </a:r>
            <a:r>
              <a:rPr lang="it-IT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oltre al rapporto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	tra le parrocchie,</a:t>
            </a:r>
            <a:r>
              <a:rPr lang="it-IT" sz="2200" b="1" dirty="0" smtClean="0"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cs typeface="Arial" pitchFamily="34" charset="0"/>
              </a:rPr>
              <a:t>ancora prima</a:t>
            </a:r>
            <a:r>
              <a:rPr lang="it-IT" sz="2200" b="1" dirty="0" smtClean="0"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si richiede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sz="2200" b="1" dirty="0">
                <a:cs typeface="Arial" pitchFamily="34" charset="0"/>
              </a:rPr>
              <a:t>	</a:t>
            </a:r>
            <a:r>
              <a:rPr lang="it-IT" sz="2200" b="1" dirty="0">
                <a:solidFill>
                  <a:srgbClr val="FF0000"/>
                </a:solidFill>
                <a:cs typeface="Arial" pitchFamily="34" charset="0"/>
              </a:rPr>
              <a:t>tra le parrocchie e la Chiesa particolare</a:t>
            </a:r>
            <a:r>
              <a:rPr lang="it-IT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sz="2000" b="1" dirty="0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(Il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volto…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n. 11).</a:t>
            </a:r>
          </a:p>
        </p:txBody>
      </p:sp>
      <p:pic>
        <p:nvPicPr>
          <p:cNvPr id="25605" name="Picture 6" descr="papa-francesco-e-vescovi-italiani-basilica-san-pi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861048"/>
            <a:ext cx="3348037" cy="3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WordArt 2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2350" cy="30241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BF"/>
                </a:solidFill>
                <a:latin typeface="Arial Black"/>
              </a:rPr>
              <a:t>La parrocchia impara a”pensarsi al futuro”</a:t>
            </a:r>
          </a:p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BF"/>
                </a:solidFill>
                <a:latin typeface="Arial Black"/>
              </a:rPr>
              <a:t>ponendosi in cammino,</a:t>
            </a:r>
          </a:p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BF"/>
                </a:solidFill>
                <a:latin typeface="Arial Black"/>
              </a:rPr>
              <a:t>verso… le comunità pastorali?</a:t>
            </a:r>
          </a:p>
        </p:txBody>
      </p:sp>
      <p:sp>
        <p:nvSpPr>
          <p:cNvPr id="209924" name="WordArt 4"/>
          <p:cNvSpPr>
            <a:spLocks noChangeArrowheads="1" noChangeShapeType="1" noTextEdit="1"/>
          </p:cNvSpPr>
          <p:nvPr/>
        </p:nvSpPr>
        <p:spPr bwMode="auto">
          <a:xfrm>
            <a:off x="3708400" y="4508500"/>
            <a:ext cx="15113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9384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2089150" cy="30162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LA PASTORALE,</a:t>
            </a:r>
          </a:p>
          <a:p>
            <a:r>
              <a:rPr lang="it-IT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HA BISOGNO</a:t>
            </a:r>
          </a:p>
          <a:p>
            <a:r>
              <a:rPr lang="it-IT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DI RINNOVARSI</a:t>
            </a:r>
          </a:p>
          <a:p>
            <a:r>
              <a:rPr lang="it-IT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         PER </a:t>
            </a:r>
            <a:r>
              <a:rPr lang="it-IT">
                <a:latin typeface="Aharoni" pitchFamily="2" charset="-79"/>
                <a:cs typeface="Aharoni" pitchFamily="2" charset="-79"/>
              </a:rPr>
              <a:t>PROMUOVERE LA COMUNIONE </a:t>
            </a:r>
          </a:p>
          <a:p>
            <a:r>
              <a:rPr lang="it-IT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ATTRAVERSO </a:t>
            </a:r>
          </a:p>
          <a:p>
            <a:r>
              <a:rPr lang="it-IT" i="1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LO SVILUPPO</a:t>
            </a:r>
          </a:p>
          <a:p>
            <a:r>
              <a:rPr lang="it-IT" i="1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DI COMUNITA’ PASTORALI</a:t>
            </a:r>
          </a:p>
        </p:txBody>
      </p:sp>
      <p:pic>
        <p:nvPicPr>
          <p:cNvPr id="14341" name="Picture 2" descr="https://grupporomania.files.wordpress.com/2013/10/mc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068638"/>
            <a:ext cx="4149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4" grpId="0" animBg="1"/>
      <p:bldP spid="2099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Tutti siamo discepoli missionari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45411" name="Segnaposto contenuto 2"/>
          <p:cNvSpPr>
            <a:spLocks noGrp="1"/>
          </p:cNvSpPr>
          <p:nvPr>
            <p:ph idx="1"/>
          </p:nvPr>
        </p:nvSpPr>
        <p:spPr>
          <a:xfrm>
            <a:off x="323850" y="981075"/>
            <a:ext cx="5976938" cy="5114925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endParaRPr lang="it-IT" sz="2400" b="1" dirty="0" smtClean="0"/>
          </a:p>
          <a:p>
            <a:pPr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In virtù del battesimo, ogni membro del popolo di Dio è divenuto discepolo missionario,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è un soggetto attivo di evangelizzazione, chiamato ad offrire la testimonianza dell’amore esplicito del Signore. </a:t>
            </a:r>
            <a:r>
              <a:rPr lang="it-IT" sz="1800" b="1" dirty="0" smtClean="0">
                <a:solidFill>
                  <a:schemeClr val="accent2">
                    <a:lumMod val="50000"/>
                  </a:schemeClr>
                </a:solidFill>
              </a:rPr>
              <a:t>(Cfr. </a:t>
            </a:r>
            <a:r>
              <a:rPr lang="it-IT" sz="1800" b="1" i="1" dirty="0" smtClean="0">
                <a:solidFill>
                  <a:schemeClr val="accent2">
                    <a:lumMod val="50000"/>
                  </a:schemeClr>
                </a:solidFill>
              </a:rPr>
              <a:t>EG, </a:t>
            </a:r>
            <a:r>
              <a:rPr lang="it-IT" sz="1800" b="1" dirty="0" smtClean="0">
                <a:solidFill>
                  <a:schemeClr val="accent2">
                    <a:lumMod val="50000"/>
                  </a:schemeClr>
                </a:solidFill>
              </a:rPr>
              <a:t>n. 120)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it-IT" sz="2400" dirty="0" smtClean="0"/>
          </a:p>
          <a:p>
            <a:pPr>
              <a:spcBef>
                <a:spcPct val="0"/>
              </a:spcBef>
              <a:defRPr/>
            </a:pPr>
            <a:endParaRPr lang="it-IT" dirty="0" smtClean="0"/>
          </a:p>
        </p:txBody>
      </p:sp>
      <p:pic>
        <p:nvPicPr>
          <p:cNvPr id="145412" name="Picture 4" descr="01"/>
          <p:cNvPicPr>
            <a:picLocks noChangeAspect="1" noChangeArrowheads="1"/>
          </p:cNvPicPr>
          <p:nvPr/>
        </p:nvPicPr>
        <p:blipFill>
          <a:blip r:embed="rId2"/>
          <a:srcRect l="3357" t="6148" r="1967" b="9668"/>
          <a:stretch>
            <a:fillRect/>
          </a:stretch>
        </p:blipFill>
        <p:spPr bwMode="auto">
          <a:xfrm>
            <a:off x="6300788" y="981075"/>
            <a:ext cx="28432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C:\Users\Salvatore\Desktop\Vecchio PC\09_01_2008\Immagini\Battesimo di un bamb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4000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E’ responsabilità di ogni battezzato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46435" name="Segnaposto contenuto 2"/>
          <p:cNvSpPr>
            <a:spLocks noGrp="1"/>
          </p:cNvSpPr>
          <p:nvPr>
            <p:ph idx="1"/>
          </p:nvPr>
        </p:nvSpPr>
        <p:spPr>
          <a:xfrm>
            <a:off x="468313" y="1052513"/>
            <a:ext cx="5256212" cy="5043487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Ogni battezzato ha la responsabilità di portare il Vangelo alle persone con le quali ha a che fare,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	in qualsiasi  luogo, nella vita,  nella piazza , nel lavoro, nella strada </a:t>
            </a:r>
            <a:r>
              <a:rPr lang="it-IT" sz="1800" b="1" dirty="0" smtClean="0">
                <a:solidFill>
                  <a:schemeClr val="accent2">
                    <a:lumMod val="50000"/>
                  </a:schemeClr>
                </a:solidFill>
              </a:rPr>
              <a:t>(Cfr. </a:t>
            </a:r>
            <a:r>
              <a:rPr lang="it-IT" sz="1800" b="1" i="1" dirty="0" smtClean="0">
                <a:solidFill>
                  <a:schemeClr val="accent2">
                    <a:lumMod val="50000"/>
                  </a:schemeClr>
                </a:solidFill>
              </a:rPr>
              <a:t>EG, </a:t>
            </a:r>
            <a:r>
              <a:rPr lang="it-IT" sz="1800" b="1" dirty="0" smtClean="0">
                <a:solidFill>
                  <a:schemeClr val="accent2">
                    <a:lumMod val="50000"/>
                  </a:schemeClr>
                </a:solidFill>
              </a:rPr>
              <a:t>n. 127).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it-IT" dirty="0" smtClean="0"/>
          </a:p>
        </p:txBody>
      </p:sp>
      <p:pic>
        <p:nvPicPr>
          <p:cNvPr id="4" name="Picture 4" descr="OFF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84313"/>
            <a:ext cx="3276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FF0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508500"/>
            <a:ext cx="28813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FF0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005263"/>
            <a:ext cx="2952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USNS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97200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89038" y="-171450"/>
            <a:ext cx="11593513" cy="1079500"/>
          </a:xfrm>
        </p:spPr>
        <p:txBody>
          <a:bodyPr/>
          <a:lstStyle/>
          <a:p>
            <a:pPr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Presupposti per un cammino verso la comunione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836613"/>
            <a:ext cx="6840537" cy="5832475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comunione è mistero divino e vocazione umana 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100" b="1" dirty="0" smtClean="0">
                <a:solidFill>
                  <a:srgbClr val="000099"/>
                </a:solidFill>
              </a:rPr>
              <a:t>Il Dio della Rivelazione è comunione del Padre, del Figlio e dello Spirito Santo.  Con il battesimo e i sacramenti, noi partecipiamo a questa comunione .</a:t>
            </a:r>
          </a:p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Chiesa, a servizio della comunione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80000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</a:rPr>
              <a:t>      </a:t>
            </a:r>
            <a:r>
              <a:rPr lang="it-IT" sz="2100" b="1" i="1" dirty="0" smtClean="0">
                <a:solidFill>
                  <a:srgbClr val="000099"/>
                </a:solidFill>
              </a:rPr>
              <a:t>“La Chiesa è in Cristo come sacramento, cioè segno </a:t>
            </a:r>
          </a:p>
          <a:p>
            <a:pPr marL="180000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100" b="1" i="1" dirty="0" smtClean="0">
                <a:solidFill>
                  <a:srgbClr val="000099"/>
                </a:solidFill>
              </a:rPr>
              <a:t>	        e strumento dell’intima unione  con Dio e dell’unità            	di  tutto il genere umano” </a:t>
            </a:r>
            <a:r>
              <a:rPr lang="it-IT" sz="2100" b="1" dirty="0" smtClean="0">
                <a:solidFill>
                  <a:srgbClr val="000099"/>
                </a:solidFill>
              </a:rPr>
              <a:t>(</a:t>
            </a:r>
            <a:r>
              <a:rPr lang="it-IT" sz="2100" b="1" i="1" dirty="0" smtClean="0">
                <a:solidFill>
                  <a:srgbClr val="000099"/>
                </a:solidFill>
              </a:rPr>
              <a:t>LG, </a:t>
            </a:r>
            <a:r>
              <a:rPr lang="it-IT" sz="2100" b="1" dirty="0" smtClean="0">
                <a:solidFill>
                  <a:srgbClr val="000099"/>
                </a:solidFill>
              </a:rPr>
              <a:t>n. 1).</a:t>
            </a:r>
          </a:p>
          <a:p>
            <a:pPr marL="180000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100" b="1" dirty="0" smtClean="0">
                <a:solidFill>
                  <a:srgbClr val="FF0000"/>
                </a:solidFill>
              </a:rPr>
              <a:t>		Quindi , la </a:t>
            </a:r>
            <a:r>
              <a:rPr lang="it-IT" sz="2100" b="1" i="1" dirty="0" smtClean="0">
                <a:solidFill>
                  <a:srgbClr val="FF0000"/>
                </a:solidFill>
              </a:rPr>
              <a:t>comunione  </a:t>
            </a:r>
            <a:r>
              <a:rPr lang="it-IT" sz="2100" b="1" dirty="0" smtClean="0">
                <a:solidFill>
                  <a:srgbClr val="FF0000"/>
                </a:solidFill>
              </a:rPr>
              <a:t>nella Chiesa dovrebbe 	esprimere questo mistero di amore, vivendo gli 	uni </a:t>
            </a:r>
            <a:r>
              <a:rPr lang="it-IT" sz="2100" b="1" i="1" dirty="0" smtClean="0">
                <a:solidFill>
                  <a:srgbClr val="FF0000"/>
                </a:solidFill>
              </a:rPr>
              <a:t>“con” </a:t>
            </a:r>
            <a:r>
              <a:rPr lang="it-IT" sz="2100" b="1" dirty="0" smtClean="0">
                <a:solidFill>
                  <a:srgbClr val="FF0000"/>
                </a:solidFill>
              </a:rPr>
              <a:t>gli altri, gli uni </a:t>
            </a:r>
            <a:r>
              <a:rPr lang="it-IT" sz="2100" b="1" i="1" dirty="0" smtClean="0">
                <a:solidFill>
                  <a:srgbClr val="FF0000"/>
                </a:solidFill>
              </a:rPr>
              <a:t>“per” </a:t>
            </a:r>
            <a:r>
              <a:rPr lang="it-IT" sz="2100" b="1" dirty="0" smtClean="0">
                <a:solidFill>
                  <a:srgbClr val="FF0000"/>
                </a:solidFill>
              </a:rPr>
              <a:t>gli altri. </a:t>
            </a:r>
          </a:p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Comunione  e missione nella Chiesa </a:t>
            </a:r>
            <a:endPara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2100" b="1" dirty="0" smtClean="0">
                <a:solidFill>
                  <a:srgbClr val="000099"/>
                </a:solidFill>
              </a:rPr>
              <a:t>La comunione, dono dello Spirito, rappresenta la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100" b="1" dirty="0" smtClean="0">
                <a:solidFill>
                  <a:srgbClr val="000099"/>
                </a:solidFill>
              </a:rPr>
              <a:t>		sorgente, ma anche l’esito della missione della 	Chiesa.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100" b="1" dirty="0" smtClean="0"/>
              <a:t>		</a:t>
            </a:r>
            <a:r>
              <a:rPr lang="it-IT" sz="2100" b="1" dirty="0" smtClean="0">
                <a:solidFill>
                  <a:srgbClr val="FF0000"/>
                </a:solidFill>
              </a:rPr>
              <a:t>Tale missione nell’annunciare il Vangelo, assume 	forme diverse secondo i tempi, le situazioni,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100" b="1" dirty="0" smtClean="0">
                <a:solidFill>
                  <a:srgbClr val="FF0000"/>
                </a:solidFill>
              </a:rPr>
              <a:t>		i destinatari, i contesti. </a:t>
            </a:r>
            <a:endParaRPr lang="it-IT" sz="2100" b="1" dirty="0">
              <a:solidFill>
                <a:srgbClr val="FF0000"/>
              </a:solidFill>
            </a:endParaRPr>
          </a:p>
        </p:txBody>
      </p:sp>
      <p:pic>
        <p:nvPicPr>
          <p:cNvPr id="157700" name="Picture 2" descr="http://www1.caritas.torino.it/drupal/sites/default/files/images/centri-ascolto-da-sussi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781300"/>
            <a:ext cx="2339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F381-41BA-4270-8212-BAA8DBB03ED7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Quattro coordinate di riferimento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5761038" cy="5832475"/>
          </a:xfrm>
          <a:ln>
            <a:solidFill>
              <a:srgbClr val="FF0000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it-IT" sz="800" b="1" dirty="0" smtClean="0">
              <a:solidFill>
                <a:srgbClr val="000099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A cinquant’anni dal </a:t>
            </a:r>
            <a:r>
              <a:rPr lang="it-IT" sz="2200" b="1" dirty="0" smtClean="0">
                <a:solidFill>
                  <a:srgbClr val="FF0000"/>
                </a:solidFill>
              </a:rPr>
              <a:t>Concilio Vaticano II, </a:t>
            </a:r>
            <a:endParaRPr lang="it-IT" sz="2200" b="1" dirty="0" smtClean="0">
              <a:solidFill>
                <a:srgbClr val="000099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il cammino pastorale delle nostre Chiese locali oggi, si colloca entro queste coordinate: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35000"/>
              </a:spcBef>
              <a:buFontTx/>
              <a:buAutoNum type="arabicPeriod"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Gli Orientamenti pastorali</a:t>
            </a:r>
            <a:r>
              <a:rPr lang="it-IT" sz="2200" b="1" i="1" dirty="0" smtClean="0">
                <a:solidFill>
                  <a:srgbClr val="000099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della CEI 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“Educare alla vita buona del Vangelo”.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35000"/>
              </a:spcBef>
              <a:buFontTx/>
              <a:buNone/>
              <a:defRPr/>
            </a:pP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2. L’Esortazione</a:t>
            </a:r>
            <a:r>
              <a:rPr lang="it-IT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apostolica</a:t>
            </a:r>
            <a:r>
              <a:rPr lang="it-IT" sz="2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di Papa 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	Francesco 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Evangelii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gaudium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.</a:t>
            </a:r>
            <a:endParaRPr lang="it-IT" sz="2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3500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3. Le cinque vie  indicate dal Convegno ecclesiale 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Gesù Cristo il nuovo umanesimo”: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200" b="1" cap="small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uscire, annunciare, abitare, 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42"/>
              </a:spcBef>
              <a:buFontTx/>
              <a:buNone/>
              <a:defRPr/>
            </a:pPr>
            <a:r>
              <a:rPr lang="it-IT" sz="2200" b="1" cap="small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educare, trasfigurare.</a:t>
            </a:r>
            <a:endParaRPr lang="it-IT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it-IT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Le priorità pastorali indicate dal nostro vescovo: </a:t>
            </a:r>
            <a:r>
              <a:rPr lang="it-IT" sz="2200" b="1" i="1" dirty="0" smtClean="0">
                <a:solidFill>
                  <a:srgbClr val="FF0000"/>
                </a:solidFill>
              </a:rPr>
              <a:t>”Trovare modalità e stile di evangelizzazione efficaci, qui ed oggi”, </a:t>
            </a:r>
            <a:r>
              <a:rPr lang="it-IT" sz="2200" b="1" i="1" dirty="0" smtClean="0">
                <a:solidFill>
                  <a:srgbClr val="000099"/>
                </a:solidFill>
              </a:rPr>
              <a:t>per realizzare  </a:t>
            </a:r>
            <a:r>
              <a:rPr lang="it-IT" sz="2200" b="1" i="1" dirty="0" smtClean="0">
                <a:solidFill>
                  <a:srgbClr val="FF0000"/>
                </a:solidFill>
              </a:rPr>
              <a:t>la comunione e la missione, nel segno della misericordia”.</a:t>
            </a:r>
            <a:endParaRPr lang="it-IT" sz="2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35000"/>
              </a:spcBef>
              <a:buFont typeface="+mj-lt"/>
              <a:buAutoNum type="arabicPeriod"/>
              <a:defRPr/>
            </a:pPr>
            <a:endParaRPr lang="it-IT" sz="2400" b="1" dirty="0" smtClean="0">
              <a:solidFill>
                <a:srgbClr val="000099"/>
              </a:solidFill>
            </a:endParaRPr>
          </a:p>
        </p:txBody>
      </p:sp>
      <p:pic>
        <p:nvPicPr>
          <p:cNvPr id="548868" name="Picture 4" descr="Educare alla vita buona del vangelo EDB_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08050"/>
            <a:ext cx="19081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9" name="Picture 5" descr="evangeliigau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492375"/>
            <a:ext cx="17287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0" name="Picture 6" descr="In Gesù Cristo il nuovo umanesi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3860800"/>
            <a:ext cx="1835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324975" cy="647700"/>
          </a:xfrm>
        </p:spPr>
        <p:txBody>
          <a:bodyPr/>
          <a:lstStyle/>
          <a:p>
            <a:r>
              <a:rPr lang="it-IT" sz="3000" b="1" smtClean="0">
                <a:solidFill>
                  <a:srgbClr val="FF0000"/>
                </a:solidFill>
                <a:latin typeface="Franklin Gothic Demi Cond" pitchFamily="34" charset="0"/>
              </a:rPr>
              <a:t>Conoscere ed analizzare la situazione del proprio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5832475"/>
          </a:xfrm>
          <a:ln>
            <a:solidFill>
              <a:srgbClr val="000099"/>
            </a:solidFill>
          </a:ln>
        </p:spPr>
        <p:txBody>
          <a:bodyPr/>
          <a:lstStyle/>
          <a:p>
            <a:r>
              <a:rPr lang="it-IT" sz="2200" b="1" smtClean="0">
                <a:solidFill>
                  <a:srgbClr val="FF0000"/>
                </a:solidFill>
              </a:rPr>
              <a:t>Configurazione anagrafica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Numero abitanti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Rapporto tra nati e mori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Età media della popolazione</a:t>
            </a:r>
          </a:p>
          <a:p>
            <a:r>
              <a:rPr lang="it-IT" sz="2200" b="1" smtClean="0">
                <a:solidFill>
                  <a:srgbClr val="FF0000"/>
                </a:solidFill>
              </a:rPr>
              <a:t>Configurazione socio-culturale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Composizione della popolazione: cittadina, paesana, rurale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Prevalenza della popolazione: giovane, adulta, anziana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Mobilità/stabilità della popolazione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Tipo di cultura dominante: individualista, conformista… 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Presenza  o meno di centri di aggregazioni, commerciali, di divertimento</a:t>
            </a:r>
          </a:p>
          <a:p>
            <a:pPr>
              <a:spcBef>
                <a:spcPct val="0"/>
              </a:spcBef>
            </a:pPr>
            <a:r>
              <a:rPr lang="it-IT" sz="2200" b="1" smtClean="0">
                <a:solidFill>
                  <a:srgbClr val="FF0000"/>
                </a:solidFill>
              </a:rPr>
              <a:t>Configurazione religiosa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Frequenza alla messa domenicale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Frequenza ai sacramenti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Pastorale giovanile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Preparazione al matrimonio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Numero di famiglie separate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Numero di coppie di fatto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Esistenza o meno della catechesi degli adulti</a:t>
            </a:r>
          </a:p>
          <a:p>
            <a:pPr lvl="1">
              <a:spcBef>
                <a:spcPct val="0"/>
              </a:spcBef>
            </a:pPr>
            <a:r>
              <a:rPr lang="it-IT" sz="1900" b="1" smtClean="0"/>
              <a:t>......................................................</a:t>
            </a:r>
            <a:endParaRPr lang="it-IT" sz="2200" b="1" smtClean="0"/>
          </a:p>
          <a:p>
            <a:pPr lvl="1"/>
            <a:endParaRPr lang="it-IT" sz="1800" b="1" smtClean="0"/>
          </a:p>
        </p:txBody>
      </p:sp>
      <p:pic>
        <p:nvPicPr>
          <p:cNvPr id="6" name="Picture 18" descr="pe015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149725"/>
            <a:ext cx="3419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it-IT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Necessita che le nostre comunità si interroghino</a:t>
            </a:r>
            <a:endParaRPr lang="it-IT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692150"/>
            <a:ext cx="7993062" cy="5905500"/>
          </a:xfrm>
          <a:ln>
            <a:solidFill>
              <a:srgbClr val="000099"/>
            </a:solidFill>
          </a:ln>
        </p:spPr>
        <p:txBody>
          <a:bodyPr/>
          <a:lstStyle/>
          <a:p>
            <a:pPr>
              <a:lnSpc>
                <a:spcPts val="2400"/>
              </a:lnSpc>
            </a:pPr>
            <a:r>
              <a:rPr lang="it-IT" sz="2200" b="1" smtClean="0">
                <a:solidFill>
                  <a:srgbClr val="000099"/>
                </a:solidFill>
              </a:rPr>
              <a:t>A cinquant’anni dal Concilio Vat. II e a cinquecento anni dal Con. di Trento, </a:t>
            </a:r>
            <a:r>
              <a:rPr lang="it-IT" sz="2200" b="1" smtClean="0">
                <a:solidFill>
                  <a:srgbClr val="FF0000"/>
                </a:solidFill>
              </a:rPr>
              <a:t>possiamo immaginare che ci siano  strutture, scelte, prassi pastorali e modalità da conservare, cambiare, sostituite? 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it-IT" sz="2200" b="1" smtClean="0">
                <a:solidFill>
                  <a:srgbClr val="000099"/>
                </a:solidFill>
              </a:rPr>
              <a:t>L’attuale modello di parrocchia, potrebbe avere una maggiore efficacia pastorale nella </a:t>
            </a:r>
            <a:r>
              <a:rPr lang="it-IT" sz="2200" b="1" smtClean="0">
                <a:solidFill>
                  <a:srgbClr val="FF0000"/>
                </a:solidFill>
              </a:rPr>
              <a:t>collaborazione ed integrazione di più parrocchie, </a:t>
            </a:r>
            <a:r>
              <a:rPr lang="it-IT" sz="2200" b="1" smtClean="0">
                <a:solidFill>
                  <a:srgbClr val="000099"/>
                </a:solidFill>
              </a:rPr>
              <a:t>che condividono un’unica progettualità?</a:t>
            </a:r>
          </a:p>
          <a:p>
            <a:pPr>
              <a:spcBef>
                <a:spcPct val="0"/>
              </a:spcBef>
            </a:pPr>
            <a:r>
              <a:rPr lang="it-IT" sz="2200" b="1" smtClean="0">
                <a:solidFill>
                  <a:srgbClr val="000099"/>
                </a:solidFill>
              </a:rPr>
              <a:t>Pensiamo che sia necessario </a:t>
            </a:r>
            <a:r>
              <a:rPr lang="it-IT" sz="2200" b="1" smtClean="0">
                <a:solidFill>
                  <a:srgbClr val="FF0000"/>
                </a:solidFill>
              </a:rPr>
              <a:t>passare </a:t>
            </a:r>
          </a:p>
          <a:p>
            <a:pPr lvl="1">
              <a:spcBef>
                <a:spcPct val="0"/>
              </a:spcBef>
            </a:pPr>
            <a:r>
              <a:rPr lang="it-IT" sz="2000" b="1" smtClean="0">
                <a:solidFill>
                  <a:srgbClr val="FF0000"/>
                </a:solidFill>
              </a:rPr>
              <a:t>da parrocchie solitarie a parrocchie in relazione,</a:t>
            </a:r>
          </a:p>
          <a:p>
            <a:pPr lvl="1">
              <a:spcBef>
                <a:spcPct val="0"/>
              </a:spcBef>
            </a:pPr>
            <a:r>
              <a:rPr lang="it-IT" sz="2000" b="1" smtClean="0">
                <a:solidFill>
                  <a:srgbClr val="FF0000"/>
                </a:solidFill>
              </a:rPr>
              <a:t>da parrocchie autosufficienti a parrocchie solidali,</a:t>
            </a:r>
          </a:p>
          <a:p>
            <a:pPr lvl="1">
              <a:lnSpc>
                <a:spcPts val="2100"/>
              </a:lnSpc>
              <a:spcBef>
                <a:spcPct val="0"/>
              </a:spcBef>
            </a:pPr>
            <a:r>
              <a:rPr lang="it-IT" sz="2000" b="1" smtClean="0">
                <a:solidFill>
                  <a:srgbClr val="FF0000"/>
                </a:solidFill>
              </a:rPr>
              <a:t>dalla responsabilità del solo parroco alla responsabilità</a:t>
            </a:r>
          </a:p>
          <a:p>
            <a:pPr lvl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it-IT" sz="2000" b="1" smtClean="0">
                <a:solidFill>
                  <a:srgbClr val="FF0000"/>
                </a:solidFill>
              </a:rPr>
              <a:t>	condivisa dall’intera comunità,</a:t>
            </a:r>
          </a:p>
          <a:p>
            <a:pPr lvl="1">
              <a:spcBef>
                <a:spcPct val="0"/>
              </a:spcBef>
            </a:pPr>
            <a:r>
              <a:rPr lang="it-IT" sz="2000" b="1" smtClean="0">
                <a:solidFill>
                  <a:srgbClr val="FF0000"/>
                </a:solidFill>
              </a:rPr>
              <a:t>da singole azioni in risposta ad esigenze immediate a progettualità organiche e condivise?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it-IT" sz="2200" b="1" smtClean="0">
                <a:solidFill>
                  <a:srgbClr val="000099"/>
                </a:solidFill>
              </a:rPr>
              <a:t>Abbiamo delle ipotesi  da fare  per promuovere la comunione pastorale?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it-IT" sz="2200" b="1" smtClean="0">
                <a:solidFill>
                  <a:srgbClr val="000099"/>
                </a:solidFill>
              </a:rPr>
              <a:t>Possiamo indicare delle soluzioni per ridisegnare la geografia della diocesi: foranie,  comunità pastorali, parrocchie,?</a:t>
            </a:r>
          </a:p>
          <a:p>
            <a:pPr>
              <a:spcBef>
                <a:spcPct val="0"/>
              </a:spcBef>
            </a:pPr>
            <a:endParaRPr lang="it-IT" sz="2200" b="1" smtClean="0">
              <a:solidFill>
                <a:srgbClr val="FF0000"/>
              </a:solidFill>
            </a:endParaRPr>
          </a:p>
        </p:txBody>
      </p:sp>
      <p:pic>
        <p:nvPicPr>
          <p:cNvPr id="43010" name="Picture 2" descr="C:\Vecchio PC\09_01_2008\Immagini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92896"/>
            <a:ext cx="21957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44575" y="188913"/>
            <a:ext cx="11233150" cy="503237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Senso  di una proposta: le Comunità Pastorali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836613"/>
            <a:ext cx="6337300" cy="5832475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it-IT" sz="2300" b="1" smtClean="0">
                <a:solidFill>
                  <a:srgbClr val="000099"/>
                </a:solidFill>
              </a:rPr>
              <a:t>In risposta agli aspetti caratteristici del nostro tempo (mobilità, complessità, necessità di lavorare in equipe…),</a:t>
            </a:r>
          </a:p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it-IT" sz="2300" b="1" smtClean="0">
                <a:solidFill>
                  <a:srgbClr val="000099"/>
                </a:solidFill>
              </a:rPr>
              <a:t>	ma anche al bisogno di </a:t>
            </a:r>
            <a:r>
              <a:rPr lang="it-IT" sz="2300" b="1" smtClean="0">
                <a:solidFill>
                  <a:srgbClr val="FF0000"/>
                </a:solidFill>
              </a:rPr>
              <a:t>rafforzare la comunione</a:t>
            </a:r>
            <a:r>
              <a:rPr lang="it-IT" sz="2300" b="1" smtClean="0">
                <a:solidFill>
                  <a:srgbClr val="000099"/>
                </a:solidFill>
              </a:rPr>
              <a:t>  e </a:t>
            </a:r>
            <a:r>
              <a:rPr lang="it-IT" sz="2300" b="1" smtClean="0">
                <a:solidFill>
                  <a:srgbClr val="FF0000"/>
                </a:solidFill>
              </a:rPr>
              <a:t>dare incisività  ed efficacia alla pastorale </a:t>
            </a:r>
            <a:r>
              <a:rPr lang="it-IT" sz="2300" b="1" smtClean="0">
                <a:solidFill>
                  <a:srgbClr val="000099"/>
                </a:solidFill>
              </a:rPr>
              <a:t>della diocesi,</a:t>
            </a:r>
            <a:endParaRPr lang="it-IT" sz="800" b="1" smtClean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  <a:spcBef>
                <a:spcPts val="1200"/>
              </a:spcBef>
              <a:buFontTx/>
              <a:buNone/>
            </a:pPr>
            <a:r>
              <a:rPr lang="it-IT" sz="2300" b="1" smtClean="0">
                <a:solidFill>
                  <a:srgbClr val="000099"/>
                </a:solidFill>
              </a:rPr>
              <a:t>Si propongono </a:t>
            </a:r>
            <a:r>
              <a:rPr lang="it-IT" sz="2300" b="1" smtClean="0">
                <a:solidFill>
                  <a:srgbClr val="FF0000"/>
                </a:solidFill>
              </a:rPr>
              <a:t>le Comunità pastorali, che  si definiscono come forme di collaborazione stabile ed organica tra parrocchie vicine, </a:t>
            </a:r>
            <a:r>
              <a:rPr lang="it-IT" sz="2300" b="1" smtClean="0">
                <a:solidFill>
                  <a:srgbClr val="000099"/>
                </a:solidFill>
              </a:rPr>
              <a:t>attraverso una progettualità condivisa e affidate dal vescovo alla cura pastorale  di un’équipe.</a:t>
            </a:r>
            <a:endParaRPr lang="it-IT" sz="2300" b="1" smtClean="0"/>
          </a:p>
          <a:p>
            <a:pPr>
              <a:lnSpc>
                <a:spcPts val="2300"/>
              </a:lnSpc>
              <a:spcBef>
                <a:spcPts val="600"/>
              </a:spcBef>
              <a:buFontTx/>
              <a:buNone/>
            </a:pPr>
            <a:r>
              <a:rPr lang="it-IT" sz="2300" b="1" smtClean="0">
                <a:solidFill>
                  <a:srgbClr val="000099"/>
                </a:solidFill>
              </a:rPr>
              <a:t>Lo scopo: dare un nuovo impulso alla missione ecclesiale, </a:t>
            </a:r>
            <a:r>
              <a:rPr lang="it-IT" sz="2300" b="1" smtClean="0">
                <a:solidFill>
                  <a:srgbClr val="FF0000"/>
                </a:solidFill>
              </a:rPr>
              <a:t>facendo uscire le singole comunità da una illusoria autosufficienza e favorendo una maggiore collaborazione attraverso un unico progetto, </a:t>
            </a:r>
          </a:p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it-IT" sz="2300" b="1" smtClean="0">
                <a:solidFill>
                  <a:srgbClr val="FF0000"/>
                </a:solidFill>
              </a:rPr>
              <a:t>	promuovendo e valorizzando i vari carismi</a:t>
            </a:r>
          </a:p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it-IT" sz="2300" b="1" smtClean="0">
                <a:solidFill>
                  <a:srgbClr val="FF0000"/>
                </a:solidFill>
              </a:rPr>
              <a:t>	e ministeri di tutti i battezzati. </a:t>
            </a:r>
          </a:p>
        </p:txBody>
      </p:sp>
      <p:pic>
        <p:nvPicPr>
          <p:cNvPr id="158724" name="Picture 5" descr="http://www.courcellesunipas.be/site/images/stories/admin/Arb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644900"/>
            <a:ext cx="25717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7" descr="http://www.lazione.it/var/azione/storage/images/chiesa/unita-pastorali-camminando-s-apre-il-cammino/2099906-1-ita-IT/Unita-pastorali-camminando-s-apre-il-cammino_article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836613"/>
            <a:ext cx="26273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WordArt 2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2350" cy="30241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atin typeface="Arial Black"/>
              </a:rPr>
              <a:t>Prima Parte</a:t>
            </a:r>
          </a:p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atin typeface="Arial Black"/>
              </a:rPr>
              <a:t>L’annuncio del Vangelo,  priorità assoluta</a:t>
            </a:r>
          </a:p>
        </p:txBody>
      </p:sp>
      <p:pic>
        <p:nvPicPr>
          <p:cNvPr id="209923" name="Picture 3" descr="OFF0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852738"/>
            <a:ext cx="26638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WordArt 4"/>
          <p:cNvSpPr>
            <a:spLocks noChangeArrowheads="1" noChangeShapeType="1" noTextEdit="1"/>
          </p:cNvSpPr>
          <p:nvPr/>
        </p:nvSpPr>
        <p:spPr bwMode="auto">
          <a:xfrm>
            <a:off x="3563938" y="4508500"/>
            <a:ext cx="165576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Tutto </a:t>
            </a:r>
          </a:p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il popolo di Dio</a:t>
            </a:r>
          </a:p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ha il compito</a:t>
            </a:r>
          </a:p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di annunciare</a:t>
            </a:r>
          </a:p>
          <a:p>
            <a:pPr algn="ctr"/>
            <a:r>
              <a:rPr lang="it-IT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 Black"/>
              </a:rPr>
              <a:t>Il Vangelo</a:t>
            </a:r>
          </a:p>
          <a:p>
            <a:pPr algn="ctr"/>
            <a:endParaRPr lang="it-IT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50825" y="3213100"/>
            <a:ext cx="3025775" cy="3462338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Un annuncio</a:t>
            </a:r>
          </a:p>
          <a:p>
            <a:pPr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dentro una </a:t>
            </a:r>
          </a:p>
          <a:p>
            <a:pPr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società in continuo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cambiamento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 complessa,</a:t>
            </a:r>
          </a:p>
          <a:p>
            <a:pPr>
              <a:defRPr/>
            </a:pP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it-IT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caratterizzata </a:t>
            </a:r>
          </a:p>
          <a:p>
            <a:pPr>
              <a:defRPr/>
            </a:pPr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dalla 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mobilità,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bombardata </a:t>
            </a:r>
            <a:r>
              <a:rPr lang="it-IT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dalle </a:t>
            </a:r>
            <a:r>
              <a:rPr 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reti telematiche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e social</a:t>
            </a:r>
          </a:p>
          <a:p>
            <a:pPr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 l’uso di 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molteplici</a:t>
            </a:r>
          </a:p>
          <a:p>
            <a:pPr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linguaggi.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4" grpId="0" animBg="1"/>
      <p:bldP spid="2099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313" y="0"/>
            <a:ext cx="10080626" cy="692150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Elementi essenziali delle Comunità Pastorali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59747" name="Segnaposto contenuto 2"/>
          <p:cNvSpPr>
            <a:spLocks noGrp="1"/>
          </p:cNvSpPr>
          <p:nvPr>
            <p:ph idx="1"/>
          </p:nvPr>
        </p:nvSpPr>
        <p:spPr>
          <a:xfrm>
            <a:off x="250825" y="765175"/>
            <a:ext cx="7345363" cy="5903913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partire dalle istanze che emergono dalle diverse realtà pastorali della diocesi, è necessario fissare alcuni elementi essenziali delle CP:</a:t>
            </a:r>
            <a:endParaRPr lang="it-IT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del territorio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 quale far sorgere la CP tenendo conto dell’omogeneità sociale, l’appartenenza ad uno stesso comune, numero non eccessivo di parrocchie.</a:t>
            </a:r>
          </a:p>
          <a:p>
            <a:pPr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pare del vescovo,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un presbitero coordinatore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 della CP, a cui compete: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presiedere il Consiglio della CP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coordinare coloro che esercitano un ministero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guidare la progettazione pastorale e la sua realizzazione,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la comunione fraterna tra i presbiteri della CP 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costituire commissioni per i vari ambiti della pastorale (Catechesi, liturgia, carità)</a:t>
            </a:r>
          </a:p>
          <a:p>
            <a:pPr lvl="1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curare i rapporti con la comunità civile.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Istituzione di una segreteria della CP . </a:t>
            </a:r>
          </a:p>
          <a:p>
            <a:pPr>
              <a:defRPr/>
            </a:pPr>
            <a:endParaRPr lang="it-IT" dirty="0" smtClean="0"/>
          </a:p>
        </p:txBody>
      </p:sp>
      <p:pic>
        <p:nvPicPr>
          <p:cNvPr id="159748" name="Picture 5" descr="http://2.bp.blogspot.com/_B3GjAN_F4oY/TOrYD4QwvHI/AAAAAAAAAho/fLPZDmb3xYU/s1600/ccp+cav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781300"/>
            <a:ext cx="19081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Compiti e funzioni delle Comunità Pastorali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60771" name="Segnaposto contenuto 2"/>
          <p:cNvSpPr>
            <a:spLocks noGrp="1"/>
          </p:cNvSpPr>
          <p:nvPr>
            <p:ph idx="1"/>
          </p:nvPr>
        </p:nvSpPr>
        <p:spPr>
          <a:xfrm>
            <a:off x="250825" y="836613"/>
            <a:ext cx="6985000" cy="6021387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lnSpc>
                <a:spcPts val="2300"/>
              </a:lnSpc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Compito della CP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200" b="1" dirty="0" smtClean="0">
                <a:solidFill>
                  <a:srgbClr val="000099"/>
                </a:solidFill>
              </a:rPr>
              <a:t>Realizzare le dimensioni costitutive della Chiesa:</a:t>
            </a:r>
            <a:r>
              <a:rPr lang="it-IT" sz="2200" b="1" dirty="0" smtClean="0">
                <a:solidFill>
                  <a:srgbClr val="FF0000"/>
                </a:solidFill>
              </a:rPr>
              <a:t> annuncio della Parola Dio, celebrazione della liturgia, testimonianza della carità.</a:t>
            </a:r>
          </a:p>
          <a:p>
            <a:pPr>
              <a:lnSpc>
                <a:spcPts val="2300"/>
              </a:lnSpc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funzioni delle CP </a:t>
            </a:r>
          </a:p>
          <a:p>
            <a:pPr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Istituire e convocare </a:t>
            </a:r>
            <a:r>
              <a:rPr lang="it-IT" sz="2200" b="1" dirty="0" smtClean="0">
                <a:solidFill>
                  <a:srgbClr val="000099"/>
                </a:solidFill>
              </a:rPr>
              <a:t>il Consiglio pastorale</a:t>
            </a:r>
          </a:p>
          <a:p>
            <a:pPr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Realizzare, </a:t>
            </a:r>
            <a:r>
              <a:rPr lang="it-IT" sz="2200" b="1" dirty="0" smtClean="0">
                <a:solidFill>
                  <a:srgbClr val="000099"/>
                </a:solidFill>
              </a:rPr>
              <a:t>attraverso il discernimento comunitario, </a:t>
            </a:r>
            <a:r>
              <a:rPr lang="it-IT" sz="2200" b="1" dirty="0" smtClean="0">
                <a:solidFill>
                  <a:srgbClr val="FF0000"/>
                </a:solidFill>
              </a:rPr>
              <a:t>una progettazione comune della pastorale,  </a:t>
            </a:r>
            <a:r>
              <a:rPr lang="it-IT" sz="2200" b="1" dirty="0" smtClean="0">
                <a:solidFill>
                  <a:srgbClr val="000099"/>
                </a:solidFill>
              </a:rPr>
              <a:t>attraverso: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l’ascolto della Parola di Dio e del magistero,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la conoscenza e l’analisi della situazione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   sociale e pastorale,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la definizione degli obiettivi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la precisazione dei tempi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l’individuazione delle persone da coinvolgere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  e delle risorse da impiegare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000099"/>
                </a:solidFill>
              </a:rPr>
              <a:t>	- la verifica e la ridefinizione degli obiettivi. </a:t>
            </a:r>
          </a:p>
          <a:p>
            <a:pPr marL="324000" indent="-457200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la </a:t>
            </a:r>
            <a:r>
              <a:rPr lang="it-IT" sz="2200" b="1" dirty="0" smtClean="0">
                <a:solidFill>
                  <a:srgbClr val="000099"/>
                </a:solidFill>
              </a:rPr>
              <a:t>corresponsabilità delle Associazioni, 	dei Gruppi  e di tutti i battezzati.</a:t>
            </a:r>
          </a:p>
          <a:p>
            <a:pPr marL="457200" indent="-457200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Curare</a:t>
            </a:r>
            <a:r>
              <a:rPr lang="it-IT" sz="2200" b="1" dirty="0" smtClean="0">
                <a:solidFill>
                  <a:srgbClr val="FF0000"/>
                </a:solidFill>
              </a:rPr>
              <a:t> l’integrazione tra Catechesi, liturgia e carità.</a:t>
            </a:r>
          </a:p>
          <a:p>
            <a:pPr marL="457200" indent="-457200">
              <a:defRPr/>
            </a:pPr>
            <a:endPara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 smtClean="0"/>
          </a:p>
        </p:txBody>
      </p:sp>
      <p:pic>
        <p:nvPicPr>
          <p:cNvPr id="160772" name="Picture 5" descr="http://www.vitatrentina.it/var/vitatrentina/storage/images/media/cumulus/chiesa_-_unita_pastorali_-_incontro_a_ragoli_fra_i_rappresentanti_di_sei_parrocchie/965102-1-ita-IT/chiesa_-_unita_pastorali_-_incontro_a_ragoli_fra_i_rappresentanti_di_sei_parrocchie_image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2"/>
            <a:ext cx="29158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0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0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0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 coinvolti nelle Comunità pastorali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Segnaposto contenuto 2"/>
          <p:cNvSpPr>
            <a:spLocks noGrp="1"/>
          </p:cNvSpPr>
          <p:nvPr>
            <p:ph idx="1"/>
          </p:nvPr>
        </p:nvSpPr>
        <p:spPr>
          <a:xfrm>
            <a:off x="323850" y="908050"/>
            <a:ext cx="4176713" cy="5761038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posti a servizio dell’unica missione della Chiesa,</a:t>
            </a:r>
          </a:p>
          <a:p>
            <a:pP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ministeri ordinati: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sacerdozio, diaconato, </a:t>
            </a:r>
          </a:p>
          <a:p>
            <a:pPr>
              <a:buFontTx/>
              <a:buNone/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consacrati/e</a:t>
            </a:r>
          </a:p>
          <a:p>
            <a:pPr>
              <a:buFontTx/>
              <a:buNone/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ministeri istituiti o esercitati di fatto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si fondano sul battesimo</a:t>
            </a:r>
          </a:p>
          <a:p>
            <a:pPr>
              <a:buFontTx/>
              <a:buNone/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aggregazioni laicali</a:t>
            </a:r>
          </a:p>
          <a:p>
            <a:pP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i battezzati con la varietà dei carismi,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suscitati per il bene comune.</a:t>
            </a:r>
          </a:p>
          <a:p>
            <a:pPr>
              <a:buFontTx/>
              <a:buNone/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1796" name="Picture 5" descr="http://www.telereggio.it/wp-content/uploads/2012/06/Dossetti-don-Giuseppe-zoom-28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08050"/>
            <a:ext cx="1657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7" descr="http://www.parrocchiafonte.it/lafonte/mesi_pubblicazioni/2012-06/Il%20Diacono_file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908050"/>
            <a:ext cx="1816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8" descr="http://www.romasette.it/wp-content/uploads/suo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349500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10" descr="http://4.bp.blogspot.com/_4MyiLU988RY/TRs-SniHNKI/AAAAAAAAAJU/whDXpkM_QZ8/s1600/09-Eucarest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500438"/>
            <a:ext cx="18716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http://globulirossimonte.altervista.org/wp-content/uploads/2014/04/cropped-1-Giardino-fiorito-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941888"/>
            <a:ext cx="23034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http://www.diocesiudine.it/udine/allegati/43982/Azione-Cattolica_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941888"/>
            <a:ext cx="20097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-242888"/>
            <a:ext cx="8569325" cy="935038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Gli organismi di comunione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62819" name="Segnaposto contenuto 2"/>
          <p:cNvSpPr>
            <a:spLocks noGrp="1"/>
          </p:cNvSpPr>
          <p:nvPr>
            <p:ph idx="1"/>
          </p:nvPr>
        </p:nvSpPr>
        <p:spPr>
          <a:xfrm>
            <a:off x="179388" y="620713"/>
            <a:ext cx="7993062" cy="6048375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defRPr/>
            </a:pP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Forarie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La costituzione delle CCPP non cancella le </a:t>
            </a:r>
            <a:r>
              <a:rPr lang="it-IT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foranie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forse sarà necessario ridefinire i confini.</a:t>
            </a:r>
          </a:p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della CP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Il  delle CCP è formato dal presbitero responsabile della CP, dagli altri eventuali parroci e dai rappresentanti di tutte le parrocchie che formano la CP.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 lo si ritiene opportuno, il CCP potrà avvalersi della collaborazione di commissioni (Catechesi, liturgia, carità).  </a:t>
            </a:r>
          </a:p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economica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E’ l’organismo che cerca di ottimizzare le risorse  e di sensibilizzare le parrocchie ad avviare percorsi di comunione tra parrocchie , soprattutto a sostegno di quelle che si trovano in particolare difficoltà.</a:t>
            </a:r>
          </a:p>
          <a:p>
            <a:pPr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Organismi di partecipazione parrocchiali </a:t>
            </a: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CCP non cancella gli organismi  di partecipazione  parrocchiali (consiglio pastorale e degli affari economici), anche se la loro funzione andrà armonizzata all’interno della nuova organizzazione pastorale.</a:t>
            </a:r>
          </a:p>
          <a:p>
            <a:pPr>
              <a:spcBef>
                <a:spcPts val="0"/>
              </a:spcBef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321175" cy="1152525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Per concludere,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un invito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0163" name="WordArt 3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5976938" cy="50847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contribuisci anche tu</a:t>
            </a:r>
          </a:p>
          <a:p>
            <a:pPr algn="ctr"/>
            <a:r>
              <a:rPr lang="it-IT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al rinnovamento della pastorale</a:t>
            </a: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989138"/>
          <a:ext cx="1520825" cy="4114800"/>
        </p:xfrm>
        <a:graphic>
          <a:graphicData uri="http://schemas.openxmlformats.org/presentationml/2006/ole">
            <p:oleObj spid="_x0000_s3074" name="ClipArt" r:id="rId3" imgW="2149200" imgH="5813280" progId="MS_ClipArt_Gallery.2">
              <p:embed/>
            </p:oleObj>
          </a:graphicData>
        </a:graphic>
      </p:graphicFrame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1547813" y="5013325"/>
            <a:ext cx="5832475" cy="16954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it-IT" sz="2400" dirty="0">
                <a:latin typeface="Franklin Gothic Demi" pitchFamily="34" charset="0"/>
              </a:rPr>
              <a:t>E’ necessario accogliere l’invito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it-IT" sz="2400" dirty="0">
                <a:latin typeface="Franklin Gothic Demi" pitchFamily="34" charset="0"/>
              </a:rPr>
              <a:t>per abitare pastoralmente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it-IT" sz="2400" dirty="0">
                <a:latin typeface="Franklin Gothic Demi Cond" pitchFamily="34" charset="0"/>
              </a:rPr>
              <a:t>il territorio</a:t>
            </a:r>
            <a:r>
              <a:rPr lang="it-IT" sz="2400" b="0" dirty="0">
                <a:latin typeface="Franklin Gothic Demi Cond" pitchFamily="34" charset="0"/>
              </a:rPr>
              <a:t> </a:t>
            </a:r>
            <a:r>
              <a:rPr lang="it-IT" sz="2400" dirty="0">
                <a:latin typeface="Franklin Gothic Demi Cond" pitchFamily="34" charset="0"/>
              </a:rPr>
              <a:t>e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2400" dirty="0">
                <a:latin typeface="Franklin Gothic Demi" pitchFamily="34" charset="0"/>
              </a:rPr>
              <a:t>dare risposte adeguate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it-IT" sz="2400" dirty="0">
                <a:latin typeface="Franklin Gothic Demi" pitchFamily="34" charset="0"/>
              </a:rPr>
              <a:t>ad ogni persona che è alla ricerca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it-IT" sz="2400" dirty="0">
                <a:latin typeface="Franklin Gothic Demi" pitchFamily="34" charset="0"/>
              </a:rPr>
              <a:t>del senso </a:t>
            </a:r>
            <a:r>
              <a:rPr lang="it-IT" sz="2400">
                <a:latin typeface="Franklin Gothic Demi" pitchFamily="34" charset="0"/>
              </a:rPr>
              <a:t>della vita.</a:t>
            </a:r>
            <a:endParaRPr lang="it-IT" sz="2400" dirty="0">
              <a:latin typeface="Franklin Gothic Demi" pitchFamily="34" charset="0"/>
            </a:endParaRPr>
          </a:p>
        </p:txBody>
      </p:sp>
      <p:pic>
        <p:nvPicPr>
          <p:cNvPr id="220166" name="Picture 6" descr="OFF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924175"/>
            <a:ext cx="23764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 animBg="1"/>
      <p:bldP spid="220163" grpId="0" animBg="1"/>
      <p:bldP spid="220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36575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La comunità cristiana soggetto di pastorale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280400" cy="5832475"/>
          </a:xfrm>
          <a:ln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l’ecclesiologia di comunione offerta dal Concilio, sviluppata dalla Teologia Pastorale nei decenni successivi e rilanciata dal magistero.</a:t>
            </a:r>
            <a:r>
              <a:rPr lang="it-IT" sz="2100" b="1" dirty="0" smtClean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La Chiesa, costituita dalla carità divina, è chiamata a strutturarsi sul territorio come comunità che, pur nella diversità dei ruoli e dei carismi, sollecita la corresponsabilità di tutti i suoi componenti.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obiettivo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raggiungere è</a:t>
            </a:r>
            <a:r>
              <a:rPr lang="it-IT" sz="22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200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it-IT" sz="2200" b="1" i="1" dirty="0" smtClean="0">
                <a:solidFill>
                  <a:schemeClr val="accent2">
                    <a:lumMod val="50000"/>
                  </a:schemeClr>
                </a:solidFill>
              </a:rPr>
              <a:t>far maturare le comunità parrocchiali come soggetto di una catechesi permanente e integrale,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200" b="1" i="1" dirty="0" smtClean="0">
                <a:solidFill>
                  <a:schemeClr val="accent2">
                    <a:lumMod val="50000"/>
                  </a:schemeClr>
                </a:solidFill>
              </a:rPr>
              <a:t>di una celebrazione liturgica viva e partecipata,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200" b="1" i="1" dirty="0" smtClean="0">
                <a:solidFill>
                  <a:schemeClr val="accent2">
                    <a:lumMod val="50000"/>
                  </a:schemeClr>
                </a:solidFill>
              </a:rPr>
              <a:t>di una testimonianza di servizio attenta e operosa”</a:t>
            </a:r>
            <a:r>
              <a:rPr lang="it-IT" sz="2200" i="1" dirty="0" smtClean="0">
                <a:solidFill>
                  <a:schemeClr val="accent2">
                    <a:lumMod val="50000"/>
                  </a:schemeClr>
                </a:solidFill>
              </a:rPr>
              <a:t> (ETC n. 28).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comunione </a:t>
            </a:r>
            <a:r>
              <a:rPr lang="it-IT" sz="2100" b="1" dirty="0" smtClean="0">
                <a:solidFill>
                  <a:srgbClr val="000099"/>
                </a:solidFill>
              </a:rPr>
              <a:t> è l’espressione</a:t>
            </a:r>
            <a:r>
              <a:rPr lang="it-IT" sz="2100" b="1" dirty="0" smtClean="0">
                <a:solidFill>
                  <a:schemeClr val="accent2">
                    <a:lumMod val="50000"/>
                  </a:schemeClr>
                </a:solidFill>
              </a:rPr>
              <a:t> massima della </a:t>
            </a:r>
            <a:r>
              <a:rPr lang="it-IT" sz="2100" b="1" dirty="0" smtClean="0">
                <a:solidFill>
                  <a:srgbClr val="FF0000"/>
                </a:solidFill>
              </a:rPr>
              <a:t>partecipazione </a:t>
            </a:r>
            <a:r>
              <a:rPr lang="it-IT" sz="2100" b="1" dirty="0" smtClean="0">
                <a:solidFill>
                  <a:schemeClr val="accent2">
                    <a:lumMod val="50000"/>
                  </a:schemeClr>
                </a:solidFill>
              </a:rPr>
              <a:t>e della </a:t>
            </a:r>
            <a:r>
              <a:rPr lang="it-IT" sz="2100" b="1" dirty="0" smtClean="0">
                <a:solidFill>
                  <a:srgbClr val="FF0000"/>
                </a:solidFill>
              </a:rPr>
              <a:t>corresponsabilità</a:t>
            </a:r>
            <a:r>
              <a:rPr lang="it-IT" sz="2100" b="1" dirty="0" smtClean="0">
                <a:solidFill>
                  <a:schemeClr val="accent2">
                    <a:lumMod val="50000"/>
                  </a:schemeClr>
                </a:solidFill>
              </a:rPr>
              <a:t> delle varie articolazioni della comunità.</a:t>
            </a:r>
            <a:endParaRPr lang="it-IT" sz="21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55000"/>
              </a:lnSpc>
              <a:buFontTx/>
              <a:buNone/>
              <a:defRPr/>
            </a:pPr>
            <a:endParaRPr lang="it-IT" sz="12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100" i="1" dirty="0" smtClean="0">
                <a:solidFill>
                  <a:schemeClr val="accent2"/>
                </a:solidFill>
              </a:rPr>
              <a:t>	“</a:t>
            </a:r>
            <a:r>
              <a:rPr lang="it-IT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Fare della Chiesa la casa e la scuola della comunione</a:t>
            </a:r>
            <a:r>
              <a:rPr lang="it-IT" sz="2100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sz="2100" b="1" i="1" dirty="0" smtClean="0">
                <a:solidFill>
                  <a:schemeClr val="accent2">
                    <a:lumMod val="50000"/>
                  </a:schemeClr>
                </a:solidFill>
              </a:rPr>
              <a:t>ecco la grande sfida che ci sta davanti nel millennio che inizia, se vogliamo essere </a:t>
            </a:r>
            <a:r>
              <a:rPr lang="it-IT" sz="2100" b="1" i="1" dirty="0" smtClean="0">
                <a:solidFill>
                  <a:srgbClr val="FF0000"/>
                </a:solidFill>
              </a:rPr>
              <a:t>fedeli a Dio </a:t>
            </a:r>
            <a:r>
              <a:rPr lang="it-IT" sz="2100" b="1" i="1" dirty="0" smtClean="0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it-IT" sz="2100" b="1" i="1" dirty="0" smtClean="0">
                <a:solidFill>
                  <a:srgbClr val="FF0000"/>
                </a:solidFill>
              </a:rPr>
              <a:t>rispondere</a:t>
            </a:r>
            <a:r>
              <a:rPr lang="it-IT" sz="2100" b="1" i="1" dirty="0" smtClean="0">
                <a:solidFill>
                  <a:schemeClr val="accent2">
                    <a:lumMod val="50000"/>
                  </a:schemeClr>
                </a:solidFill>
              </a:rPr>
              <a:t> anche </a:t>
            </a:r>
            <a:r>
              <a:rPr lang="it-IT" sz="2100" b="1" i="1" dirty="0" smtClean="0">
                <a:solidFill>
                  <a:srgbClr val="FF0000"/>
                </a:solidFill>
              </a:rPr>
              <a:t>alle attese profonde del mondo</a:t>
            </a:r>
            <a:r>
              <a:rPr lang="it-IT" sz="2100" b="1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it-IT" sz="21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1600" i="1" dirty="0" smtClean="0">
                <a:solidFill>
                  <a:schemeClr val="accent2">
                    <a:lumMod val="50000"/>
                  </a:schemeClr>
                </a:solidFill>
              </a:rPr>
              <a:t>(NMI n. 43).</a:t>
            </a:r>
            <a:r>
              <a:rPr lang="it-IT" sz="2100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243888" y="2060575"/>
          <a:ext cx="900112" cy="4797425"/>
        </p:xfrm>
        <a:graphic>
          <a:graphicData uri="http://schemas.openxmlformats.org/presentationml/2006/ole">
            <p:oleObj spid="_x0000_s1026" name="ClipArt" r:id="rId4" imgW="2149200" imgH="5813280" progId="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4813"/>
            <a:ext cx="8208963" cy="59039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it-IT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Attenzione!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tempo nel quale ci troviamo a vivere,</a:t>
            </a:r>
            <a:endParaRPr lang="it-IT" sz="2400" b="1" dirty="0" smtClean="0">
              <a:solidFill>
                <a:srgbClr val="0033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è caratterizzato da trasformazioni rapide.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Il contesto nel quale operiamo è multiculturale, multietnico, </a:t>
            </a:r>
            <a:r>
              <a:rPr lang="it-IT" sz="2400" b="1" dirty="0" err="1" smtClean="0">
                <a:solidFill>
                  <a:srgbClr val="003300"/>
                </a:solidFill>
              </a:rPr>
              <a:t>multireligioso…</a:t>
            </a:r>
            <a:endParaRPr lang="it-IT" sz="2400" b="1" dirty="0" smtClean="0">
              <a:solidFill>
                <a:srgbClr val="0033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il nostro impegno pastorale, non può prescindere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 da queste fattori.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L’essere Chiesa in questo contesto,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coinvolge tutti a pieno titolo: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Sacerdoti, religiosi/e, laici.</a:t>
            </a:r>
            <a:r>
              <a:rPr lang="it-IT" sz="2400" b="1" dirty="0" smtClean="0">
                <a:solidFill>
                  <a:srgbClr val="003300"/>
                </a:solidFill>
              </a:rPr>
              <a:t>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Ad ogni componente la comunità cristiana,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lo Spirito elargisce doni e carismi</a:t>
            </a:r>
            <a:endParaRPr lang="it-IT" sz="2400" b="1" dirty="0" smtClean="0">
              <a:solidFill>
                <a:srgbClr val="0033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003300"/>
                </a:solidFill>
              </a:rPr>
              <a:t>da accogliere e valorizzare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per l’utilità comune.</a:t>
            </a:r>
            <a:r>
              <a:rPr lang="it-IT" sz="2400" b="1" dirty="0" smtClean="0">
                <a:solidFill>
                  <a:srgbClr val="003300"/>
                </a:solidFill>
              </a:rPr>
              <a:t> 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836613"/>
          <a:ext cx="1042988" cy="6021387"/>
        </p:xfrm>
        <a:graphic>
          <a:graphicData uri="http://schemas.openxmlformats.org/presentationml/2006/ole">
            <p:oleObj spid="_x0000_s2050" name="ClipArt" r:id="rId3" imgW="2149200" imgH="5813280" progId="">
              <p:embed/>
            </p:oleObj>
          </a:graphicData>
        </a:graphic>
      </p:graphicFrame>
      <p:pic>
        <p:nvPicPr>
          <p:cNvPr id="2052" name="Picture 4" descr="C:\Vecchio PC\09_01_2008\Immagini\Spirito Sant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9" y="4797153"/>
            <a:ext cx="233975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26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26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4813"/>
            <a:ext cx="7561263" cy="619283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it-IT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Attenzione a dati che fanno riflettere!</a:t>
            </a:r>
          </a:p>
          <a:p>
            <a:pPr eaLnBrk="1" hangingPunct="1">
              <a:lnSpc>
                <a:spcPts val="2500"/>
              </a:lnSpc>
              <a:spcBef>
                <a:spcPts val="1200"/>
              </a:spcBef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Per il 2015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l’ISTAT  </a:t>
            </a:r>
            <a:r>
              <a:rPr lang="it-IT" sz="2400" b="1" dirty="0" smtClean="0">
                <a:solidFill>
                  <a:srgbClr val="FF0000"/>
                </a:solidFill>
              </a:rPr>
              <a:t>ha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fornito il dato della frequenza settimanale ai riti religiosi sul territorio nazionale,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riguardo alle diverse classi di età.</a:t>
            </a:r>
          </a:p>
          <a:p>
            <a:pPr eaLnBrk="1" hangingPunct="1">
              <a:lnSpc>
                <a:spcPts val="2500"/>
              </a:lnSpc>
              <a:spcBef>
                <a:spcPts val="1200"/>
              </a:spcBef>
              <a:defRPr/>
            </a:pPr>
            <a:r>
              <a:rPr lang="it-IT" sz="2400" b="1" dirty="0" smtClean="0">
                <a:solidFill>
                  <a:srgbClr val="000099"/>
                </a:solidFill>
              </a:rPr>
              <a:t>Vanno in chiesa ogni domenica,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Il 40% degli anziani 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 Il 25% di chi ha l’età compresa tra i 45 e i 60 anni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 Il 15% dei giovani tra i 18 e i 29 anni</a:t>
            </a:r>
          </a:p>
          <a:p>
            <a:pPr algn="just" eaLnBrk="1" hangingPunct="1">
              <a:lnSpc>
                <a:spcPts val="2500"/>
              </a:lnSpc>
              <a:spcBef>
                <a:spcPts val="1200"/>
              </a:spcBef>
              <a:defRPr/>
            </a:pPr>
            <a:r>
              <a:rPr lang="it-IT" sz="2400" b="1" dirty="0" smtClean="0">
                <a:solidFill>
                  <a:srgbClr val="000099"/>
                </a:solidFill>
              </a:rPr>
              <a:t>Dal 2006 al 2015, si registra un calo generalizzato: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i giovani </a:t>
            </a:r>
            <a:r>
              <a:rPr lang="it-IT" sz="2200" b="1" dirty="0" smtClean="0">
                <a:solidFill>
                  <a:srgbClr val="FF0000"/>
                </a:solidFill>
              </a:rPr>
              <a:t>dai 18 ai 24 anni </a:t>
            </a:r>
            <a:r>
              <a:rPr lang="it-IT" sz="2200" b="1" dirty="0" smtClean="0">
                <a:solidFill>
                  <a:srgbClr val="000099"/>
                </a:solidFill>
              </a:rPr>
              <a:t>e gli</a:t>
            </a:r>
            <a:r>
              <a:rPr lang="it-IT" sz="2200" b="1" dirty="0" smtClean="0">
                <a:solidFill>
                  <a:srgbClr val="0066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adulti </a:t>
            </a:r>
            <a:r>
              <a:rPr lang="it-IT" sz="2200" b="1" dirty="0" smtClean="0">
                <a:solidFill>
                  <a:srgbClr val="FF0000"/>
                </a:solidFill>
              </a:rPr>
              <a:t>dai 55 ai 59 anni, 	hanno perso il 30% </a:t>
            </a:r>
            <a:r>
              <a:rPr lang="it-IT" sz="2200" b="1" dirty="0" smtClean="0">
                <a:solidFill>
                  <a:srgbClr val="000099"/>
                </a:solidFill>
              </a:rPr>
              <a:t>dei frequentanti.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66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coloro che hanno </a:t>
            </a:r>
            <a:r>
              <a:rPr lang="it-IT" sz="2200" b="1" dirty="0" smtClean="0">
                <a:solidFill>
                  <a:srgbClr val="FF0000"/>
                </a:solidFill>
              </a:rPr>
              <a:t>dai 25 ai 29 anni -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20%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66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coloro che hanno </a:t>
            </a:r>
            <a:r>
              <a:rPr lang="it-IT" sz="2200" b="1" dirty="0" smtClean="0">
                <a:solidFill>
                  <a:srgbClr val="FF0000"/>
                </a:solidFill>
              </a:rPr>
              <a:t>dai 40 ai 50 anni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r>
              <a:rPr lang="it-IT" sz="2200" b="1" dirty="0" smtClean="0">
                <a:solidFill>
                  <a:srgbClr val="FF0000"/>
                </a:solidFill>
              </a:rPr>
              <a:t>0%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66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gli anziani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r>
              <a:rPr lang="it-IT" sz="2200" b="1" dirty="0" smtClean="0">
                <a:solidFill>
                  <a:srgbClr val="FF0000"/>
                </a:solidFill>
              </a:rPr>
              <a:t>2% 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Come spiegare </a:t>
            </a:r>
            <a:r>
              <a:rPr lang="it-IT" sz="2400" b="1" smtClean="0">
                <a:solidFill>
                  <a:srgbClr val="FF0000"/>
                </a:solidFill>
              </a:rPr>
              <a:t>queste alte punte di </a:t>
            </a:r>
            <a:r>
              <a:rPr lang="it-IT" sz="2400" b="1" dirty="0" smtClean="0">
                <a:solidFill>
                  <a:srgbClr val="FF0000"/>
                </a:solidFill>
              </a:rPr>
              <a:t>disaffezione?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000099"/>
                </a:solidFill>
              </a:rPr>
              <a:t>Processo di secolarizzazione? Pastorale inefficace?...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it-IT" sz="2400" b="1" dirty="0" smtClean="0">
              <a:solidFill>
                <a:srgbClr val="003300"/>
              </a:solidFill>
            </a:endParaRPr>
          </a:p>
        </p:txBody>
      </p:sp>
      <p:pic>
        <p:nvPicPr>
          <p:cNvPr id="47108" name="Picture 4" descr="C:\Vecchio PC\09_01_2008\Immagini\interrogativo im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00808"/>
            <a:ext cx="161967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ccia a destra 6"/>
          <p:cNvSpPr/>
          <p:nvPr/>
        </p:nvSpPr>
        <p:spPr bwMode="auto">
          <a:xfrm>
            <a:off x="0" y="5876925"/>
            <a:ext cx="755650" cy="38576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395288" y="6165850"/>
            <a:ext cx="144462" cy="28733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26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26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5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5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5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Alcuni obiettivi  a cui puntare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323850" y="836613"/>
            <a:ext cx="6335713" cy="5761037"/>
          </a:xfrm>
          <a:ln>
            <a:solidFill>
              <a:srgbClr val="00660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it-IT" sz="2300" b="1" dirty="0" smtClean="0">
                <a:solidFill>
                  <a:srgbClr val="FF0000"/>
                </a:solidFill>
              </a:rPr>
              <a:t>A partire dalla situazione attuale,</a:t>
            </a: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it-IT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VERIFICARE</a:t>
            </a:r>
            <a:r>
              <a:rPr lang="it-IT" sz="2300" b="1" dirty="0" smtClean="0">
                <a:solidFill>
                  <a:srgbClr val="000099"/>
                </a:solidFill>
              </a:rPr>
              <a:t> </a:t>
            </a:r>
            <a:r>
              <a:rPr lang="it-IT" sz="2300" b="1" dirty="0" smtClean="0">
                <a:solidFill>
                  <a:srgbClr val="FF0000"/>
                </a:solidFill>
              </a:rPr>
              <a:t>la formazione </a:t>
            </a:r>
            <a:r>
              <a:rPr lang="it-IT" sz="2300" b="1" dirty="0" smtClean="0">
                <a:solidFill>
                  <a:srgbClr val="000099"/>
                </a:solidFill>
              </a:rPr>
              <a:t>delle persone e delle nostre comunità, </a:t>
            </a:r>
            <a:r>
              <a:rPr lang="it-IT" sz="2300" b="1" dirty="0" smtClean="0">
                <a:solidFill>
                  <a:srgbClr val="FF0000"/>
                </a:solidFill>
              </a:rPr>
              <a:t>al senso di Chiesa </a:t>
            </a:r>
            <a:r>
              <a:rPr lang="it-IT" sz="2300" b="1" dirty="0" smtClean="0">
                <a:solidFill>
                  <a:srgbClr val="000099"/>
                </a:solidFill>
              </a:rPr>
              <a:t>e di </a:t>
            </a:r>
            <a:r>
              <a:rPr lang="it-IT" sz="2300" b="1" dirty="0" smtClean="0">
                <a:solidFill>
                  <a:srgbClr val="FF0000"/>
                </a:solidFill>
              </a:rPr>
              <a:t>missione.</a:t>
            </a: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it-IT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INTERROGARSI</a:t>
            </a:r>
            <a:r>
              <a:rPr lang="it-IT" sz="2300" b="1" dirty="0" smtClean="0">
                <a:solidFill>
                  <a:srgbClr val="000099"/>
                </a:solidFill>
              </a:rPr>
              <a:t> </a:t>
            </a:r>
            <a:r>
              <a:rPr lang="it-IT" sz="2300" b="1" dirty="0" smtClean="0">
                <a:solidFill>
                  <a:srgbClr val="FF0000"/>
                </a:solidFill>
              </a:rPr>
              <a:t>sul ruolo del parroco, del Consiglio pastorale, degli operatori pastorali </a:t>
            </a:r>
            <a:r>
              <a:rPr lang="it-IT" sz="2300" b="1" dirty="0" smtClean="0">
                <a:solidFill>
                  <a:srgbClr val="000099"/>
                </a:solidFill>
              </a:rPr>
              <a:t>nella conduzione della comunità cristiana.</a:t>
            </a: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it-IT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INDIVIDUARE</a:t>
            </a:r>
            <a:r>
              <a:rPr lang="it-IT" sz="2300" b="1" dirty="0" smtClean="0">
                <a:solidFill>
                  <a:srgbClr val="FF0000"/>
                </a:solidFill>
              </a:rPr>
              <a:t> progettualità che diano incisività ed efficacia alla pastorale.</a:t>
            </a:r>
            <a:endParaRPr lang="it-IT" sz="2300" b="1" dirty="0" smtClean="0">
              <a:solidFill>
                <a:srgbClr val="000099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it-IT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AVVIARE</a:t>
            </a:r>
            <a:r>
              <a:rPr lang="it-IT" sz="2300" b="1" dirty="0" smtClean="0">
                <a:solidFill>
                  <a:srgbClr val="000099"/>
                </a:solidFill>
              </a:rPr>
              <a:t> </a:t>
            </a:r>
            <a:r>
              <a:rPr lang="it-IT" sz="2300" b="1" dirty="0" smtClean="0">
                <a:solidFill>
                  <a:srgbClr val="FF0000"/>
                </a:solidFill>
              </a:rPr>
              <a:t>rapporti tra le parrocchie di un medesimo territorio</a:t>
            </a:r>
            <a:r>
              <a:rPr lang="it-IT" sz="2300" b="1" dirty="0" smtClean="0">
                <a:solidFill>
                  <a:srgbClr val="000099"/>
                </a:solidFill>
              </a:rPr>
              <a:t> nel portare avanti  la pastorale in modo unitario.</a:t>
            </a:r>
          </a:p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it-IT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FORMULARE PROPOSTE</a:t>
            </a:r>
            <a:r>
              <a:rPr lang="it-IT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it-IT" sz="2300" b="1" dirty="0" smtClean="0">
                <a:solidFill>
                  <a:srgbClr val="FF0000"/>
                </a:solidFill>
              </a:rPr>
              <a:t>ridisegnare la geografia delle parrocchie </a:t>
            </a:r>
            <a:r>
              <a:rPr lang="it-IT" sz="2300" b="1" dirty="0" smtClean="0">
                <a:solidFill>
                  <a:srgbClr val="000099"/>
                </a:solidFill>
              </a:rPr>
              <a:t>e dare nuove e più adeguate risposte pastorali ai  bisogni delle comunità.</a:t>
            </a:r>
          </a:p>
        </p:txBody>
      </p:sp>
      <p:pic>
        <p:nvPicPr>
          <p:cNvPr id="7175" name="Picture 7" descr="C:\Vecchio PC\09_01_2008\Immagini\OFF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08720"/>
            <a:ext cx="2483768" cy="53285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C019D-F7A1-4190-8944-E872C86FB109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893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Carismi ruoli e funzioni nella comunità</a:t>
            </a: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15000"/>
              </a:spcBef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VMPMC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N. 12 )</a:t>
            </a:r>
            <a:endParaRPr lang="it-IT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433388" cy="6205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Z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Z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116013" y="1484313"/>
            <a:ext cx="73421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it-IT" sz="2400">
                <a:solidFill>
                  <a:srgbClr val="008000"/>
                </a:solidFill>
                <a:latin typeface="Arial" pitchFamily="34" charset="0"/>
              </a:rPr>
              <a:t>“Il parroco</a:t>
            </a:r>
            <a:r>
              <a:rPr lang="it-IT" sz="240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it-IT" sz="2400">
                <a:solidFill>
                  <a:srgbClr val="008000"/>
                </a:solidFill>
                <a:latin typeface="Arial" pitchFamily="34" charset="0"/>
              </a:rPr>
              <a:t>sarà meno l’uomo del fare e più l’uomo della comunione; </a:t>
            </a:r>
          </a:p>
          <a:p>
            <a:pPr algn="ctr">
              <a:lnSpc>
                <a:spcPct val="85000"/>
              </a:lnSpc>
            </a:pPr>
            <a:r>
              <a:rPr lang="it-IT" sz="2400" i="1">
                <a:solidFill>
                  <a:srgbClr val="008000"/>
                </a:solidFill>
                <a:latin typeface="Arial" pitchFamily="34" charset="0"/>
              </a:rPr>
              <a:t>avrà cura di: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187450" y="2924175"/>
            <a:ext cx="31559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          </a:t>
            </a:r>
            <a:r>
              <a:rPr lang="it-IT" sz="2000">
                <a:solidFill>
                  <a:srgbClr val="008000"/>
                </a:solidFill>
                <a:latin typeface="Arial" pitchFamily="34" charset="0"/>
              </a:rPr>
              <a:t>promuovere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it-IT" sz="2000">
                <a:solidFill>
                  <a:srgbClr val="008000"/>
                </a:solidFill>
                <a:latin typeface="Arial" pitchFamily="34" charset="0"/>
              </a:rPr>
              <a:t>    vocazioni, ministeri e carismi che lo Spirito suscita    per l’utilità comune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5148263" y="3141663"/>
            <a:ext cx="33099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>
                <a:latin typeface="Arial" pitchFamily="34" charset="0"/>
              </a:rPr>
              <a:t>   </a:t>
            </a:r>
            <a:r>
              <a:rPr lang="it-IT" sz="2000">
                <a:solidFill>
                  <a:srgbClr val="008000"/>
                </a:solidFill>
                <a:latin typeface="Arial" pitchFamily="34" charset="0"/>
              </a:rPr>
              <a:t>far passare i componenti la comunità dalla collaborazione alla corresponsabilità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132138" y="4902200"/>
            <a:ext cx="36718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it-IT" sz="2400">
                <a:latin typeface="Arial" pitchFamily="34" charset="0"/>
              </a:rPr>
              <a:t>     </a:t>
            </a:r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1258888" y="1412875"/>
            <a:ext cx="7058025" cy="1223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0042" name="Oval 10"/>
          <p:cNvSpPr>
            <a:spLocks noChangeArrowheads="1"/>
          </p:cNvSpPr>
          <p:nvPr/>
        </p:nvSpPr>
        <p:spPr bwMode="auto">
          <a:xfrm>
            <a:off x="971550" y="2852738"/>
            <a:ext cx="3384550" cy="180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0043" name="Oval 11"/>
          <p:cNvSpPr>
            <a:spLocks noChangeArrowheads="1"/>
          </p:cNvSpPr>
          <p:nvPr/>
        </p:nvSpPr>
        <p:spPr bwMode="auto">
          <a:xfrm>
            <a:off x="4953000" y="2924175"/>
            <a:ext cx="3276600" cy="15128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0044" name="Line 12"/>
          <p:cNvSpPr>
            <a:spLocks noChangeShapeType="1"/>
          </p:cNvSpPr>
          <p:nvPr/>
        </p:nvSpPr>
        <p:spPr bwMode="auto">
          <a:xfrm flipH="1" flipV="1">
            <a:off x="1042988" y="2060575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 flipH="1">
            <a:off x="1042988" y="2060575"/>
            <a:ext cx="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6" name="Line 14"/>
          <p:cNvSpPr>
            <a:spLocks noChangeShapeType="1"/>
          </p:cNvSpPr>
          <p:nvPr/>
        </p:nvSpPr>
        <p:spPr bwMode="auto">
          <a:xfrm flipV="1">
            <a:off x="8316913" y="2060575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>
            <a:off x="8534400" y="20574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 flipH="1">
            <a:off x="8229600" y="3733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9" name="AutoShape 17"/>
          <p:cNvSpPr>
            <a:spLocks noChangeArrowheads="1"/>
          </p:cNvSpPr>
          <p:nvPr/>
        </p:nvSpPr>
        <p:spPr bwMode="auto">
          <a:xfrm>
            <a:off x="684213" y="4508500"/>
            <a:ext cx="2447925" cy="2349500"/>
          </a:xfrm>
          <a:prstGeom prst="notchedRightArrow">
            <a:avLst>
              <a:gd name="adj1" fmla="val 50000"/>
              <a:gd name="adj2" fmla="val 39712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0050" name="Oval 18"/>
          <p:cNvSpPr>
            <a:spLocks noChangeArrowheads="1"/>
          </p:cNvSpPr>
          <p:nvPr/>
        </p:nvSpPr>
        <p:spPr bwMode="auto">
          <a:xfrm>
            <a:off x="3203575" y="4437063"/>
            <a:ext cx="3960813" cy="233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2000" dirty="0">
                <a:solidFill>
                  <a:srgbClr val="008000"/>
                </a:solidFill>
                <a:latin typeface="Arial" pitchFamily="34" charset="0"/>
              </a:rPr>
              <a:t>da figure che danno una mano a presenze che pensano insieme e camminano dentro un comune progetto pastorale. </a:t>
            </a: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684213" y="5084763"/>
            <a:ext cx="2374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Valorizzazione e</a:t>
            </a:r>
          </a:p>
          <a:p>
            <a:pPr algn="ctr">
              <a:lnSpc>
                <a:spcPct val="75000"/>
              </a:lnSpc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 coinvolgimento</a:t>
            </a:r>
          </a:p>
          <a:p>
            <a:pPr algn="ctr">
              <a:lnSpc>
                <a:spcPct val="75000"/>
              </a:lnSpc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di tutti,</a:t>
            </a:r>
          </a:p>
          <a:p>
            <a:pPr algn="ctr">
              <a:lnSpc>
                <a:spcPct val="75000"/>
              </a:lnSpc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in uno spirito</a:t>
            </a:r>
          </a:p>
          <a:p>
            <a:pPr algn="ctr">
              <a:lnSpc>
                <a:spcPct val="75000"/>
              </a:lnSpc>
            </a:pPr>
            <a:r>
              <a:rPr lang="it-IT">
                <a:solidFill>
                  <a:srgbClr val="008000"/>
                </a:solidFill>
                <a:latin typeface="Arial" pitchFamily="34" charset="0"/>
              </a:rPr>
              <a:t>di sinodalità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0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0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0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0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0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1000"/>
                                        <p:tgtEl>
                                          <p:spTgt spid="300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1000"/>
                                        <p:tgtEl>
                                          <p:spTgt spid="30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animBg="1"/>
      <p:bldP spid="300037" grpId="0"/>
      <p:bldP spid="300038" grpId="0"/>
      <p:bldP spid="300041" grpId="0" animBg="1"/>
      <p:bldP spid="300042" grpId="0" animBg="1"/>
      <p:bldP spid="300044" grpId="0" animBg="1"/>
      <p:bldP spid="300044" grpId="1" animBg="1"/>
      <p:bldP spid="300045" grpId="0" animBg="1"/>
      <p:bldP spid="300046" grpId="0" animBg="1"/>
      <p:bldP spid="300046" grpId="1" animBg="1"/>
      <p:bldP spid="300047" grpId="0" animBg="1"/>
      <p:bldP spid="300047" grpId="1" animBg="1"/>
      <p:bldP spid="300048" grpId="0" animBg="1"/>
      <p:bldP spid="300048" grpId="1" animBg="1"/>
      <p:bldP spid="300049" grpId="0" animBg="1"/>
      <p:bldP spid="30005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5963" y="4149725"/>
            <a:ext cx="3600450" cy="647700"/>
            <a:chOff x="3629" y="3291"/>
            <a:chExt cx="1648" cy="502"/>
          </a:xfrm>
        </p:grpSpPr>
        <p:sp>
          <p:nvSpPr>
            <p:cNvPr id="172038" name="AutoShape 6"/>
            <p:cNvSpPr>
              <a:spLocks noChangeArrowheads="1"/>
            </p:cNvSpPr>
            <p:nvPr/>
          </p:nvSpPr>
          <p:spPr bwMode="auto">
            <a:xfrm>
              <a:off x="3823" y="3300"/>
              <a:ext cx="1200" cy="493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127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3629" y="3291"/>
              <a:ext cx="164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it-IT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Giovanni Paolo II</a:t>
              </a:r>
            </a:p>
          </p:txBody>
        </p:sp>
      </p:grp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179388" y="1628775"/>
            <a:ext cx="3240087" cy="224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sz="20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“Costituirono per loro in ogni comunità alcuni anziani e dopo aver pregato e digiunato li affidarono al Signore, nel quale avevano creduto” </a:t>
            </a:r>
            <a:r>
              <a:rPr lang="it-IT" sz="18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(At 14,2)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372225" y="836613"/>
            <a:ext cx="2592388" cy="314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dal punto di vista ecclesiale si qualifica in riferimento alla Chiesa particolare, di cui costituisce un’articolazione.</a:t>
            </a:r>
          </a:p>
          <a:p>
            <a:pPr>
              <a:defRPr/>
            </a:pPr>
            <a:r>
              <a:rPr lang="it-IT" sz="1800" dirty="0">
                <a:latin typeface="Aharoni" pitchFamily="2" charset="-79"/>
                <a:cs typeface="Aharoni" pitchFamily="2" charset="-79"/>
              </a:rPr>
              <a:t>E’ la forma storica privilegiata della localizzazione della Chiesa particolare </a:t>
            </a:r>
            <a:r>
              <a:rPr lang="it-IT" sz="1800" b="0" dirty="0">
                <a:latin typeface="Aharoni" pitchFamily="2" charset="-79"/>
                <a:cs typeface="Aharoni" pitchFamily="2" charset="-79"/>
              </a:rPr>
              <a:t>(VMPMC, n. 3).</a:t>
            </a:r>
            <a:r>
              <a:rPr lang="it-IT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</a:t>
            </a:r>
          </a:p>
        </p:txBody>
      </p:sp>
      <p:sp>
        <p:nvSpPr>
          <p:cNvPr id="172047" name="WordArt 15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8785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84"/>
              </a:avLst>
            </a:prstTxWarp>
          </a:bodyPr>
          <a:lstStyle/>
          <a:p>
            <a:pPr algn="ctr"/>
            <a:endParaRPr lang="it-IT" sz="2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Copperplate Gothic Bold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79388" y="4149725"/>
            <a:ext cx="5976937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it-IT" sz="20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 parrocchia è </a:t>
            </a:r>
            <a:r>
              <a:rPr lang="it-IT" sz="2000">
                <a:latin typeface="Aharoni" pitchFamily="2" charset="-79"/>
                <a:cs typeface="Aharoni" pitchFamily="2" charset="-79"/>
              </a:rPr>
              <a:t>«il nucleo fondamentale nella vita quotidiana della diocesi». </a:t>
            </a:r>
            <a:endParaRPr lang="it-IT" sz="1000">
              <a:latin typeface="Aharoni" pitchFamily="2" charset="-79"/>
              <a:cs typeface="Aharoni" pitchFamily="2" charset="-79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La pastorale in chiave missionaria esige di abbandonare il comodo criterio del </a:t>
            </a:r>
            <a:r>
              <a:rPr lang="it-IT" sz="2000" i="1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“si è fatto sempre così”.</a:t>
            </a:r>
          </a:p>
          <a:p>
            <a:pPr>
              <a:lnSpc>
                <a:spcPts val="1800"/>
              </a:lnSpc>
            </a:pPr>
            <a:r>
              <a:rPr lang="it-IT" sz="2000">
                <a:latin typeface="Aharoni" pitchFamily="2" charset="-79"/>
                <a:cs typeface="Aharoni" pitchFamily="2" charset="-79"/>
              </a:rPr>
              <a:t>Invito tutti ad essere audaci e creativi in questo compito di ripensare gli obiettivi, le strutture, lo stile e i metodi evangelizzatori delle proprie comunità </a:t>
            </a:r>
            <a:r>
              <a:rPr lang="it-IT" sz="1800">
                <a:latin typeface="Aharoni" pitchFamily="2" charset="-79"/>
                <a:cs typeface="Aharoni" pitchFamily="2" charset="-79"/>
              </a:rPr>
              <a:t>(</a:t>
            </a:r>
            <a:r>
              <a:rPr lang="it-IT" sz="1800" i="1">
                <a:latin typeface="Aharoni" pitchFamily="2" charset="-79"/>
                <a:cs typeface="Aharoni" pitchFamily="2" charset="-79"/>
              </a:rPr>
              <a:t>EG, nn. 33 e 28).</a:t>
            </a:r>
            <a:endParaRPr lang="it-IT" sz="20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2049" name="AutoShape 17"/>
          <p:cNvSpPr>
            <a:spLocks noChangeArrowheads="1"/>
          </p:cNvSpPr>
          <p:nvPr/>
        </p:nvSpPr>
        <p:spPr bwMode="auto">
          <a:xfrm rot="10800000">
            <a:off x="3419475" y="2000250"/>
            <a:ext cx="647700" cy="685800"/>
          </a:xfrm>
          <a:prstGeom prst="leftArrow">
            <a:avLst>
              <a:gd name="adj1" fmla="val 50000"/>
              <a:gd name="adj2" fmla="val 25752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it-IT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40200" y="1990725"/>
            <a:ext cx="2376488" cy="798513"/>
            <a:chOff x="2774" y="1336"/>
            <a:chExt cx="1184" cy="330"/>
          </a:xfrm>
        </p:grpSpPr>
        <p:sp>
          <p:nvSpPr>
            <p:cNvPr id="172035" name="AutoShape 3"/>
            <p:cNvSpPr>
              <a:spLocks noChangeArrowheads="1"/>
            </p:cNvSpPr>
            <p:nvPr/>
          </p:nvSpPr>
          <p:spPr bwMode="auto">
            <a:xfrm>
              <a:off x="2774" y="1336"/>
              <a:ext cx="1146" cy="33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12700">
              <a:round/>
              <a:headEnd/>
              <a:tailEnd/>
            </a:ln>
            <a:effectLst/>
            <a:scene3d>
              <a:camera prst="legacyObliqueTop">
                <a:rot lat="21299999" lon="21299999" rev="0"/>
              </a:camera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2851" y="1426"/>
              <a:ext cx="110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it-IT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PARROCCHIA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79388" y="1052513"/>
            <a:ext cx="43211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Nascita della  Chiesa  particolare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24525" y="4941888"/>
            <a:ext cx="3824288" cy="574675"/>
            <a:chOff x="3629" y="3458"/>
            <a:chExt cx="1648" cy="246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823" y="3458"/>
              <a:ext cx="1200" cy="24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127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629" y="3458"/>
              <a:ext cx="164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it-IT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Papa Francesco</a:t>
              </a:r>
            </a:p>
          </p:txBody>
        </p:sp>
      </p:grpSp>
      <p:sp>
        <p:nvSpPr>
          <p:cNvPr id="10251" name="CasellaDiTesto 17"/>
          <p:cNvSpPr txBox="1">
            <a:spLocks noChangeArrowheads="1"/>
          </p:cNvSpPr>
          <p:nvPr/>
        </p:nvSpPr>
        <p:spPr bwMode="auto">
          <a:xfrm>
            <a:off x="-1044575" y="0"/>
            <a:ext cx="10801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>
                <a:latin typeface="Franklin Gothic Demi Cond" pitchFamily="34" charset="0"/>
              </a:rPr>
              <a:t>                    </a:t>
            </a:r>
            <a:r>
              <a:rPr lang="it-IT" sz="3800">
                <a:solidFill>
                  <a:srgbClr val="006600"/>
                </a:solidFill>
                <a:latin typeface="Franklin Gothic Demi Cond" pitchFamily="34" charset="0"/>
              </a:rPr>
              <a:t>Dalla Chiesa particolare alla parrocchia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3" grpId="0" animBg="1"/>
      <p:bldP spid="172044" grpId="0" animBg="1"/>
      <p:bldP spid="172047" grpId="0" animBg="1"/>
      <p:bldP spid="172048" grpId="0" animBg="1"/>
      <p:bldP spid="172049" grpId="0" animBg="1"/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836613"/>
          </a:xfrm>
        </p:spPr>
        <p:txBody>
          <a:bodyPr/>
          <a:lstStyle/>
          <a:p>
            <a:pPr eaLnBrk="1" hangingPunct="1">
              <a:defRPr/>
            </a:pPr>
            <a:r>
              <a:rPr kumimoji="1"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Presupposti da cui partire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208963" cy="56880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kumimoji="1" lang="it-IT" sz="2000" dirty="0" smtClean="0">
              <a:solidFill>
                <a:srgbClr val="1F0092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defRPr/>
            </a:pPr>
            <a:r>
              <a:rPr kumimoji="1" lang="it-IT" sz="2400" b="1" dirty="0" smtClean="0"/>
              <a:t>Papa Francesco ci sollecita ad</a:t>
            </a:r>
            <a:r>
              <a:rPr kumimoji="1" lang="it-IT" sz="2400" b="1" dirty="0" smtClean="0">
                <a:solidFill>
                  <a:schemeClr val="tx2"/>
                </a:solidFill>
              </a:rPr>
              <a:t> </a:t>
            </a:r>
            <a:r>
              <a:rPr kumimoji="1" lang="it-IT" sz="2400" b="1" dirty="0" smtClean="0">
                <a:solidFill>
                  <a:srgbClr val="000099"/>
                </a:solidFill>
              </a:rPr>
              <a:t>uscire </a:t>
            </a:r>
            <a:r>
              <a:rPr kumimoji="1" lang="it-IT" sz="2400" b="1" dirty="0" smtClean="0">
                <a:solidFill>
                  <a:srgbClr val="1F0092"/>
                </a:solidFill>
              </a:rPr>
              <a:t>e a collocarci</a:t>
            </a:r>
          </a:p>
          <a:p>
            <a:pPr algn="just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defRPr/>
            </a:pPr>
            <a:r>
              <a:rPr kumimoji="1" lang="it-IT" sz="2400" b="1" dirty="0" smtClean="0"/>
              <a:t>in</a:t>
            </a:r>
            <a:r>
              <a:rPr kumimoji="1" lang="it-IT" sz="2400" dirty="0" smtClean="0"/>
              <a:t> </a:t>
            </a:r>
            <a:r>
              <a:rPr kumimoji="1" lang="it-IT" sz="2400" b="1" dirty="0" smtClean="0">
                <a:solidFill>
                  <a:schemeClr val="tx2"/>
                </a:solidFill>
              </a:rPr>
              <a:t>modo attivo</a:t>
            </a:r>
            <a:r>
              <a:rPr kumimoji="1" lang="it-IT" sz="2400" dirty="0" smtClean="0"/>
              <a:t> </a:t>
            </a:r>
            <a:r>
              <a:rPr kumimoji="1" lang="it-IT" sz="2400" b="1" dirty="0" smtClean="0">
                <a:solidFill>
                  <a:srgbClr val="1F0092"/>
                </a:solidFill>
              </a:rPr>
              <a:t>nella</a:t>
            </a:r>
            <a:r>
              <a:rPr kumimoji="1" lang="it-IT" sz="2400" b="1" dirty="0" smtClean="0"/>
              <a:t> </a:t>
            </a:r>
            <a:r>
              <a:rPr kumimoji="1" lang="it-IT" sz="2400" b="1" dirty="0" smtClean="0">
                <a:solidFill>
                  <a:srgbClr val="000099"/>
                </a:solidFill>
              </a:rPr>
              <a:t>STORIA</a:t>
            </a:r>
            <a:r>
              <a:rPr kumimoji="1" lang="it-IT" sz="2400" dirty="0" smtClean="0">
                <a:solidFill>
                  <a:srgbClr val="000099"/>
                </a:solidFill>
              </a:rPr>
              <a:t>,</a:t>
            </a:r>
            <a:endParaRPr kumimoji="1" lang="it-IT" sz="2400" b="1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defRPr/>
            </a:pPr>
            <a:r>
              <a:rPr kumimoji="1" lang="it-IT" sz="2400" b="1" dirty="0" smtClean="0"/>
              <a:t>con uno stile di </a:t>
            </a:r>
            <a:r>
              <a:rPr kumimoji="1" lang="it-IT" sz="2400" b="1" dirty="0" smtClean="0">
                <a:solidFill>
                  <a:srgbClr val="000099"/>
                </a:solidFill>
              </a:rPr>
              <a:t>dialogo e condivisione,</a:t>
            </a:r>
          </a:p>
          <a:p>
            <a:pPr algn="just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rgbClr val="1F0092"/>
                </a:solidFill>
              </a:rPr>
              <a:t>offrendo proposte che comunichino la</a:t>
            </a:r>
            <a:r>
              <a:rPr kumimoji="1" lang="it-IT" sz="2400" b="1" dirty="0" smtClean="0"/>
              <a:t> </a:t>
            </a:r>
            <a:r>
              <a:rPr kumimoji="1" lang="it-IT" sz="2400" b="1" dirty="0" smtClean="0">
                <a:solidFill>
                  <a:srgbClr val="FF0000"/>
                </a:solidFill>
              </a:rPr>
              <a:t>gioia del Vangelo</a:t>
            </a:r>
            <a:endParaRPr kumimoji="1" lang="it-IT" sz="24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tx2"/>
                </a:solidFill>
              </a:rPr>
              <a:t>(</a:t>
            </a:r>
            <a:r>
              <a:rPr kumimoji="1" lang="en-US" sz="2400" b="1" dirty="0" smtClean="0">
                <a:solidFill>
                  <a:schemeClr val="tx2"/>
                </a:solidFill>
                <a:cs typeface="Arial" pitchFamily="34" charset="0"/>
              </a:rPr>
              <a:t>= </a:t>
            </a:r>
            <a:r>
              <a:rPr kumimoji="1" lang="it-IT" sz="2400" b="1" dirty="0" smtClean="0">
                <a:solidFill>
                  <a:schemeClr val="tx2"/>
                </a:solidFill>
                <a:cs typeface="Arial" pitchFamily="34" charset="0"/>
              </a:rPr>
              <a:t>siano</a:t>
            </a:r>
            <a:r>
              <a:rPr kumimoji="1" lang="en-US" sz="24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kumimoji="1" lang="it-IT" sz="2400" b="1" dirty="0" smtClean="0">
                <a:solidFill>
                  <a:schemeClr val="tx2"/>
                </a:solidFill>
                <a:cs typeface="Arial" pitchFamily="34" charset="0"/>
              </a:rPr>
              <a:t>risposte</a:t>
            </a:r>
            <a:r>
              <a:rPr kumimoji="1" lang="en-US" sz="24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kumimoji="1" lang="it-IT" sz="2400" b="1" dirty="0" smtClean="0">
                <a:solidFill>
                  <a:schemeClr val="tx2"/>
                </a:solidFill>
                <a:cs typeface="Arial" pitchFamily="34" charset="0"/>
              </a:rPr>
              <a:t>alle domande di senso e di salvezza).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“E’ vitale che oggi la Chiesa esca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ad annunciare il Vangelo a tutti,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in tutti i luoghi, in tutte le occasioni,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senza indugio, senza repulsioni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e senza </a:t>
            </a:r>
            <a:r>
              <a:rPr kumimoji="1" lang="it-IT" sz="24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paura…</a:t>
            </a: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La Chiesa “</a:t>
            </a:r>
            <a:r>
              <a:rPr kumimoji="1" lang="it-IT" sz="24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 uscita” </a:t>
            </a: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è la comunità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di discepoli missionari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che </a:t>
            </a:r>
            <a:r>
              <a:rPr kumimoji="1" lang="it-IT" sz="2400" b="1" dirty="0" smtClean="0">
                <a:solidFill>
                  <a:srgbClr val="FF0000"/>
                </a:solidFill>
                <a:cs typeface="Arial" pitchFamily="34" charset="0"/>
              </a:rPr>
              <a:t>prendono l’iniziativa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che </a:t>
            </a:r>
            <a:r>
              <a:rPr kumimoji="1" lang="it-IT" sz="2400" b="1" dirty="0" smtClean="0">
                <a:solidFill>
                  <a:srgbClr val="FF0000"/>
                </a:solidFill>
                <a:cs typeface="Arial" pitchFamily="34" charset="0"/>
              </a:rPr>
              <a:t>si coinvolgono,</a:t>
            </a: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che </a:t>
            </a:r>
            <a:r>
              <a:rPr kumimoji="1" lang="it-IT" sz="2400" b="1" dirty="0" smtClean="0">
                <a:solidFill>
                  <a:srgbClr val="FF0000"/>
                </a:solidFill>
                <a:cs typeface="Arial" pitchFamily="34" charset="0"/>
              </a:rPr>
              <a:t>accompagnano,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	che </a:t>
            </a:r>
            <a:r>
              <a:rPr kumimoji="1" lang="it-IT" sz="2400" b="1" dirty="0" smtClean="0">
                <a:solidFill>
                  <a:srgbClr val="FF0000"/>
                </a:solidFill>
                <a:cs typeface="Arial" pitchFamily="34" charset="0"/>
              </a:rPr>
              <a:t>fruttificano,</a:t>
            </a: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e </a:t>
            </a:r>
            <a:r>
              <a:rPr kumimoji="1" lang="it-IT" sz="2400" b="1" dirty="0" smtClean="0">
                <a:solidFill>
                  <a:srgbClr val="FF0000"/>
                </a:solidFill>
                <a:cs typeface="Arial" pitchFamily="34" charset="0"/>
              </a:rPr>
              <a:t>festeggiano</a:t>
            </a:r>
            <a:r>
              <a:rPr kumimoji="1" lang="it-IT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” </a:t>
            </a:r>
            <a:r>
              <a:rPr kumimoji="1" lang="it-IT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kumimoji="1" lang="it-IT" sz="20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EG, </a:t>
            </a:r>
            <a:r>
              <a:rPr kumimoji="1" lang="it-IT" sz="20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nn</a:t>
            </a:r>
            <a:r>
              <a:rPr kumimoji="1" lang="it-IT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 23 e 24).</a:t>
            </a:r>
            <a:endParaRPr lang="it-IT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70000"/>
              </a:spcAft>
              <a:defRPr/>
            </a:pPr>
            <a:endParaRPr lang="it-IT" sz="2400" dirty="0" smtClean="0">
              <a:solidFill>
                <a:srgbClr val="1F009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kumimoji="1" lang="it-IT" sz="20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2292" name="Picture 5" descr="C:\Vecchio PC\09_01_2008\Immagini\Papa Francesco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08275"/>
            <a:ext cx="31321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6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26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66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66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266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266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alo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alo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16881</TotalTime>
  <Words>1591</Words>
  <Application>Microsoft Office PowerPoint</Application>
  <PresentationFormat>Presentazione su schermo (4:3)</PresentationFormat>
  <Paragraphs>309</Paragraphs>
  <Slides>24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Avalon</vt:lpstr>
      <vt:lpstr>Arial</vt:lpstr>
      <vt:lpstr>Times New Roman</vt:lpstr>
      <vt:lpstr>Castellar</vt:lpstr>
      <vt:lpstr>Franklin Gothic Medium</vt:lpstr>
      <vt:lpstr>Franklin Gothic Demi</vt:lpstr>
      <vt:lpstr>Franklin Gothic Demi Cond</vt:lpstr>
      <vt:lpstr>Aharoni</vt:lpstr>
      <vt:lpstr>Trebuchet MS</vt:lpstr>
      <vt:lpstr>Struttura predefinita</vt:lpstr>
      <vt:lpstr>ClipArt</vt:lpstr>
      <vt:lpstr>Microsoft Clip Gallery</vt:lpstr>
      <vt:lpstr>Diapositiva 1</vt:lpstr>
      <vt:lpstr>Diapositiva 2</vt:lpstr>
      <vt:lpstr> La comunità cristiana soggetto di pastorale</vt:lpstr>
      <vt:lpstr>Diapositiva 4</vt:lpstr>
      <vt:lpstr>Diapositiva 5</vt:lpstr>
      <vt:lpstr>Alcuni obiettivi  a cui puntare </vt:lpstr>
      <vt:lpstr>Diapositiva 7</vt:lpstr>
      <vt:lpstr>Diapositiva 8</vt:lpstr>
      <vt:lpstr>Presupposti da cui partire</vt:lpstr>
      <vt:lpstr>  per  promuovere  comunità responsabili e solidali nello spirito del Vangelo </vt:lpstr>
      <vt:lpstr>Verso una «pastorale integrata»</vt:lpstr>
      <vt:lpstr>Diapositiva 12</vt:lpstr>
      <vt:lpstr>Tutti siamo discepoli missionari</vt:lpstr>
      <vt:lpstr>E’ responsabilità di ogni battezzato</vt:lpstr>
      <vt:lpstr>Presupposti per un cammino verso la comunione</vt:lpstr>
      <vt:lpstr>Quattro coordinate di riferimento</vt:lpstr>
      <vt:lpstr>Conoscere ed analizzare la situazione del proprio territorio</vt:lpstr>
      <vt:lpstr>Necessita che le nostre comunità si interroghino</vt:lpstr>
      <vt:lpstr>Senso  di una proposta: le Comunità Pastorali </vt:lpstr>
      <vt:lpstr>Elementi essenziali delle Comunità Pastorali</vt:lpstr>
      <vt:lpstr>Compiti e funzioni delle Comunità Pastorali</vt:lpstr>
      <vt:lpstr>Soggetti coinvolti nelle Comunità pastorali</vt:lpstr>
      <vt:lpstr>Gli organismi di comunione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i.forti</dc:creator>
  <cp:lastModifiedBy>elisabetta</cp:lastModifiedBy>
  <cp:revision>704</cp:revision>
  <dcterms:created xsi:type="dcterms:W3CDTF">2005-09-30T13:27:26Z</dcterms:created>
  <dcterms:modified xsi:type="dcterms:W3CDTF">2016-02-29T18:47:01Z</dcterms:modified>
</cp:coreProperties>
</file>