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77" r:id="rId9"/>
    <p:sldId id="264" r:id="rId10"/>
    <p:sldId id="276" r:id="rId11"/>
    <p:sldId id="265" r:id="rId12"/>
    <p:sldId id="267" r:id="rId13"/>
    <p:sldId id="266" r:id="rId14"/>
    <p:sldId id="274" r:id="rId15"/>
    <p:sldId id="275" r:id="rId16"/>
    <p:sldId id="268" r:id="rId17"/>
    <p:sldId id="269" r:id="rId18"/>
    <p:sldId id="270" r:id="rId19"/>
    <p:sldId id="271" r:id="rId20"/>
    <p:sldId id="279" r:id="rId21"/>
    <p:sldId id="280" r:id="rId22"/>
    <p:sldId id="272" r:id="rId23"/>
    <p:sldId id="273" r:id="rId2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EBD7-11D9-46E9-A7DF-041DA089BD4D}" type="datetimeFigureOut">
              <a:rPr lang="it-IT" smtClean="0"/>
              <a:t>15/11/2017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20A9-0FF8-49ED-89EC-E99D059CB9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8890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EBD7-11D9-46E9-A7DF-041DA089BD4D}" type="datetimeFigureOut">
              <a:rPr lang="it-IT" smtClean="0"/>
              <a:t>15/11/2017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20A9-0FF8-49ED-89EC-E99D059CB9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259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EBD7-11D9-46E9-A7DF-041DA089BD4D}" type="datetimeFigureOut">
              <a:rPr lang="it-IT" smtClean="0"/>
              <a:t>15/11/2017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20A9-0FF8-49ED-89EC-E99D059CB9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697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EBD7-11D9-46E9-A7DF-041DA089BD4D}" type="datetimeFigureOut">
              <a:rPr lang="it-IT" smtClean="0"/>
              <a:t>15/11/2017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20A9-0FF8-49ED-89EC-E99D059CB9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9665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EBD7-11D9-46E9-A7DF-041DA089BD4D}" type="datetimeFigureOut">
              <a:rPr lang="it-IT" smtClean="0"/>
              <a:t>15/11/2017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20A9-0FF8-49ED-89EC-E99D059CB9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6980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EBD7-11D9-46E9-A7DF-041DA089BD4D}" type="datetimeFigureOut">
              <a:rPr lang="it-IT" smtClean="0"/>
              <a:t>15/11/2017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20A9-0FF8-49ED-89EC-E99D059CB9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3178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EBD7-11D9-46E9-A7DF-041DA089BD4D}" type="datetimeFigureOut">
              <a:rPr lang="it-IT" smtClean="0"/>
              <a:t>15/11/2017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20A9-0FF8-49ED-89EC-E99D059CB9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3519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EBD7-11D9-46E9-A7DF-041DA089BD4D}" type="datetimeFigureOut">
              <a:rPr lang="it-IT" smtClean="0"/>
              <a:t>15/11/2017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20A9-0FF8-49ED-89EC-E99D059CB9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6760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EBD7-11D9-46E9-A7DF-041DA089BD4D}" type="datetimeFigureOut">
              <a:rPr lang="it-IT" smtClean="0"/>
              <a:t>15/11/2017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20A9-0FF8-49ED-89EC-E99D059CB9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7001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EBD7-11D9-46E9-A7DF-041DA089BD4D}" type="datetimeFigureOut">
              <a:rPr lang="it-IT" smtClean="0"/>
              <a:t>15/11/2017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20A9-0FF8-49ED-89EC-E99D059CB9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5467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EBD7-11D9-46E9-A7DF-041DA089BD4D}" type="datetimeFigureOut">
              <a:rPr lang="it-IT" smtClean="0"/>
              <a:t>15/11/2017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E20A9-0FF8-49ED-89EC-E99D059CB9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3773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3EBD7-11D9-46E9-A7DF-041DA089BD4D}" type="datetimeFigureOut">
              <a:rPr lang="it-IT" smtClean="0"/>
              <a:t>15/11/2017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E20A9-0FF8-49ED-89EC-E99D059CB9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6149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ritasterni.it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354183" y="287383"/>
            <a:ext cx="9144000" cy="331465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it-IT" b="1" dirty="0" smtClean="0">
                <a:latin typeface="Arial Black" panose="020B0A04020102020204" pitchFamily="34" charset="0"/>
              </a:rPr>
              <a:t>Quale Carità per gli anni 2017-2020 nella Caritas Diocesana di Terni Narni Amelia?</a:t>
            </a:r>
            <a:endParaRPr lang="it-IT" b="1" dirty="0">
              <a:latin typeface="Arial Black" panose="020B0A0402010202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837951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Temi-ambiti </a:t>
            </a:r>
            <a:r>
              <a:rPr lang="it-IT" b="1" smtClean="0">
                <a:solidFill>
                  <a:srgbClr val="FF0000"/>
                </a:solidFill>
              </a:rPr>
              <a:t>di laboratorio:</a:t>
            </a:r>
            <a:endParaRPr lang="it-IT" b="1" dirty="0" smtClean="0">
              <a:solidFill>
                <a:srgbClr val="FF0000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it-IT" dirty="0" smtClean="0"/>
              <a:t>Attenzione agli ultimi: rete di comunione</a:t>
            </a:r>
          </a:p>
          <a:p>
            <a:pPr marL="457200" indent="-457200" algn="l">
              <a:buFont typeface="+mj-lt"/>
              <a:buAutoNum type="arabicPeriod"/>
            </a:pPr>
            <a:r>
              <a:rPr lang="it-IT" dirty="0" smtClean="0"/>
              <a:t>Immigrazione ed integrazione</a:t>
            </a:r>
          </a:p>
          <a:p>
            <a:pPr marL="457200" indent="-457200" algn="l">
              <a:buFont typeface="+mj-lt"/>
              <a:buAutoNum type="arabicPeriod"/>
            </a:pPr>
            <a:r>
              <a:rPr lang="it-IT" dirty="0" smtClean="0"/>
              <a:t>Osservatorio delle povertà e delle ricchezze: ascolto e presa in carico</a:t>
            </a:r>
          </a:p>
          <a:p>
            <a:pPr marL="457200" indent="-457200" algn="l">
              <a:buFont typeface="+mj-lt"/>
              <a:buAutoNum type="arabicPeriod"/>
            </a:pPr>
            <a:r>
              <a:rPr lang="it-IT" dirty="0" smtClean="0"/>
              <a:t>Casa e lavoro (esempio </a:t>
            </a:r>
            <a:r>
              <a:rPr lang="it-IT" i="1" dirty="0" smtClean="0"/>
              <a:t>Progetto Policoro , Orti Solidali</a:t>
            </a:r>
            <a:r>
              <a:rPr lang="it-IT" dirty="0" smtClean="0"/>
              <a:t>, </a:t>
            </a:r>
            <a:r>
              <a:rPr lang="it-IT" dirty="0" err="1" smtClean="0"/>
              <a:t>ecc</a:t>
            </a:r>
            <a:r>
              <a:rPr lang="it-IT" dirty="0" smtClean="0"/>
              <a:t>)</a:t>
            </a:r>
          </a:p>
          <a:p>
            <a:pPr marL="457200" indent="-457200" algn="l">
              <a:buFont typeface="+mj-lt"/>
              <a:buAutoNum type="arabicPeriod"/>
            </a:pPr>
            <a:r>
              <a:rPr lang="it-IT" dirty="0" smtClean="0"/>
              <a:t>Promozione del volontariato e formazione- educazione alla carità</a:t>
            </a:r>
          </a:p>
          <a:p>
            <a:pPr marL="457200" indent="-457200" algn="l">
              <a:buFont typeface="+mj-lt"/>
              <a:buAutoNum type="arabicPeriod"/>
            </a:pPr>
            <a:endParaRPr lang="it-IT" dirty="0" smtClean="0"/>
          </a:p>
          <a:p>
            <a:pPr marL="457200" indent="-457200" algn="l">
              <a:buFont typeface="+mj-lt"/>
              <a:buAutoNum type="arabi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1211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77389" y="338999"/>
            <a:ext cx="10515600" cy="1325563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it-IT" b="1" dirty="0" smtClean="0"/>
              <a:t>Progetto di sostegno-accompagnamento </a:t>
            </a:r>
            <a:r>
              <a:rPr lang="it-IT" b="1" smtClean="0"/>
              <a:t>per Ospiti </a:t>
            </a:r>
            <a:r>
              <a:rPr lang="it-IT" b="1" dirty="0" smtClean="0"/>
              <a:t>di casa O. </a:t>
            </a:r>
            <a:r>
              <a:rPr lang="it-IT" b="1" dirty="0" err="1" smtClean="0"/>
              <a:t>Parrabbi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94509" y="1917065"/>
            <a:ext cx="10515600" cy="4351338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u="sng" dirty="0" smtClean="0"/>
              <a:t>EQUIPE DI COLLABORAZIONE VOLONTARIA INTERDISCIPLINARE</a:t>
            </a:r>
            <a:r>
              <a:rPr lang="it-IT" dirty="0" smtClean="0"/>
              <a:t>:</a:t>
            </a:r>
          </a:p>
          <a:p>
            <a:r>
              <a:rPr lang="it-IT" dirty="0" smtClean="0"/>
              <a:t>PSICOLOGO/A</a:t>
            </a:r>
          </a:p>
          <a:p>
            <a:r>
              <a:rPr lang="it-IT" dirty="0" smtClean="0"/>
              <a:t>AVVOCATO-MATERIE GIURIDICHE</a:t>
            </a:r>
          </a:p>
          <a:p>
            <a:r>
              <a:rPr lang="it-IT" dirty="0" smtClean="0"/>
              <a:t>ASSISTENTE SOCIALE</a:t>
            </a:r>
          </a:p>
          <a:p>
            <a:r>
              <a:rPr lang="it-IT" dirty="0" smtClean="0"/>
              <a:t>MEDICO</a:t>
            </a:r>
          </a:p>
          <a:p>
            <a:r>
              <a:rPr lang="it-IT" dirty="0" smtClean="0"/>
              <a:t>CARITAS DIOCESANA</a:t>
            </a:r>
          </a:p>
          <a:p>
            <a:endParaRPr lang="it-IT" dirty="0" smtClean="0"/>
          </a:p>
          <a:p>
            <a:pPr marL="0" indent="0">
              <a:buNone/>
            </a:pPr>
            <a:r>
              <a:rPr lang="it-IT" i="1" dirty="0" smtClean="0"/>
              <a:t>INDIRIZZARE, ASSISTERE, TENTARE REINSERIMENTO SOCIALE. </a:t>
            </a:r>
          </a:p>
          <a:p>
            <a:pPr marL="0" indent="0">
              <a:buNone/>
            </a:pPr>
            <a:r>
              <a:rPr lang="it-IT" i="1" dirty="0" smtClean="0"/>
              <a:t>SOSTENERE  CHI VUOLE USCIRE DALLA STRADA E DAL TUNNEL DELLA SOLITUDINE</a:t>
            </a:r>
            <a:endParaRPr lang="it-IT" i="1" dirty="0"/>
          </a:p>
          <a:p>
            <a:pPr marL="0" indent="0">
              <a:buNone/>
            </a:pPr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462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39686" y="190953"/>
            <a:ext cx="10515600" cy="1325563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algn="ctr"/>
            <a:r>
              <a:rPr lang="it-IT" b="1" dirty="0" smtClean="0"/>
              <a:t>Missione Albania </a:t>
            </a:r>
            <a:r>
              <a:rPr lang="it-IT" b="1" i="1" dirty="0" smtClean="0"/>
              <a:t>«Parla più forte»</a:t>
            </a:r>
            <a:endParaRPr lang="it-IT" b="1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Visite guidate di specialisti presso l’ambulatorio di </a:t>
            </a:r>
            <a:r>
              <a:rPr lang="it-IT" b="1" dirty="0" err="1" smtClean="0"/>
              <a:t>Pllane</a:t>
            </a:r>
            <a:r>
              <a:rPr lang="it-IT" dirty="0" smtClean="0"/>
              <a:t>, gestito da Suore del Divino Zelo (Rogazioniste) per:</a:t>
            </a:r>
          </a:p>
          <a:p>
            <a:r>
              <a:rPr lang="it-IT" dirty="0" smtClean="0"/>
              <a:t> bambini Audiolesi (cura medica e psicologica con inserimento nelle classi di bambini normo-uditivi)</a:t>
            </a:r>
          </a:p>
          <a:p>
            <a:r>
              <a:rPr lang="it-IT" dirty="0" smtClean="0"/>
              <a:t>Visite otorino-laringoiatriche, pediatriche, di medicina generale, logopedistiche, infermieristiche, ginecologiche, psicologiche infantili (saltuarie</a:t>
            </a:r>
            <a:r>
              <a:rPr lang="it-IT" dirty="0"/>
              <a:t> </a:t>
            </a:r>
            <a:r>
              <a:rPr lang="it-IT" dirty="0" smtClean="0"/>
              <a:t>e  compatibili con  gli impegni dei professionisti volontari)</a:t>
            </a:r>
            <a:endParaRPr lang="it-IT" dirty="0"/>
          </a:p>
          <a:p>
            <a:r>
              <a:rPr lang="it-IT" dirty="0" smtClean="0"/>
              <a:t>Screening neonatale per diagnosi della sordità infantile, presso Ospedale di  </a:t>
            </a:r>
            <a:r>
              <a:rPr lang="it-IT" b="1" dirty="0" smtClean="0"/>
              <a:t>LEZHE </a:t>
            </a:r>
          </a:p>
          <a:p>
            <a:pPr marL="0" indent="0">
              <a:buNone/>
            </a:pPr>
            <a:r>
              <a:rPr lang="it-IT" b="1" dirty="0" smtClean="0"/>
              <a:t>(Progetto 2017 finanziato da Fondazione </a:t>
            </a:r>
            <a:r>
              <a:rPr lang="it-IT" b="1" dirty="0" err="1" smtClean="0"/>
              <a:t>Carit</a:t>
            </a:r>
            <a:r>
              <a:rPr lang="it-IT" b="1" dirty="0" smtClean="0"/>
              <a:t>)</a:t>
            </a:r>
          </a:p>
          <a:p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875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Asta di beneficienza sul sito web </a:t>
            </a:r>
            <a:r>
              <a:rPr lang="it-IT" u="sng" dirty="0" smtClean="0">
                <a:hlinkClick r:id="rId2"/>
              </a:rPr>
              <a:t>www.</a:t>
            </a:r>
            <a:r>
              <a:rPr lang="it-IT" i="1" u="sng" dirty="0">
                <a:hlinkClick r:id="rId2"/>
              </a:rPr>
              <a:t>c</a:t>
            </a:r>
            <a:r>
              <a:rPr lang="it-IT" i="1" u="sng" dirty="0" smtClean="0">
                <a:hlinkClick r:id="rId2"/>
              </a:rPr>
              <a:t>aritasterni.it</a:t>
            </a:r>
            <a:endParaRPr lang="it-IT" i="1" u="sng" dirty="0" smtClean="0"/>
          </a:p>
          <a:p>
            <a:pPr marL="0" indent="0">
              <a:buNone/>
            </a:pPr>
            <a:r>
              <a:rPr lang="it-IT" dirty="0" smtClean="0"/>
              <a:t>Vendita di indumenti e maglie firmate dai calciatori di calcio e altri sport come basket</a:t>
            </a:r>
          </a:p>
          <a:p>
            <a:pPr marL="0" indent="0">
              <a:buNone/>
            </a:pPr>
            <a:r>
              <a:rPr lang="it-IT" dirty="0" smtClean="0"/>
              <a:t>In particolare sono rappresentate società di serie A(Lazio, Roma, Inter, Milan , Juventus) e B (Ternana </a:t>
            </a:r>
            <a:r>
              <a:rPr lang="it-IT" dirty="0" err="1" smtClean="0"/>
              <a:t>Unicusano</a:t>
            </a:r>
            <a:r>
              <a:rPr lang="it-IT" dirty="0" smtClean="0"/>
              <a:t>).</a:t>
            </a:r>
          </a:p>
          <a:p>
            <a:pPr marL="0" indent="0">
              <a:buNone/>
            </a:pPr>
            <a:r>
              <a:rPr lang="it-IT" dirty="0" smtClean="0"/>
              <a:t>Collaborazione con la Ternana </a:t>
            </a:r>
            <a:r>
              <a:rPr lang="it-IT" dirty="0" err="1" smtClean="0"/>
              <a:t>Unicusano</a:t>
            </a:r>
            <a:r>
              <a:rPr lang="it-IT" dirty="0" smtClean="0"/>
              <a:t> </a:t>
            </a:r>
          </a:p>
          <a:p>
            <a:pPr marL="0" indent="0">
              <a:buNone/>
            </a:pPr>
            <a:r>
              <a:rPr lang="it-IT" dirty="0" smtClean="0"/>
              <a:t>Proventi destinati ad acquisto medicinali per l’ambulatorio di </a:t>
            </a:r>
            <a:r>
              <a:rPr lang="it-IT" b="1" dirty="0" smtClean="0"/>
              <a:t>PLLANE </a:t>
            </a:r>
            <a:r>
              <a:rPr lang="it-IT" dirty="0" smtClean="0"/>
              <a:t>per acquisto medicinali.</a:t>
            </a:r>
          </a:p>
          <a:p>
            <a:pPr marL="0" indent="0">
              <a:buNone/>
            </a:pPr>
            <a:r>
              <a:rPr lang="it-IT" b="1" dirty="0" smtClean="0"/>
              <a:t>Dal 20 novembre 2017 al 07 gennaio 2018</a:t>
            </a:r>
            <a:endParaRPr lang="it-IT" b="1" dirty="0"/>
          </a:p>
          <a:p>
            <a:endParaRPr lang="it-IT" i="1" u="sng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pPr algn="ctr"/>
            <a:r>
              <a:rPr lang="it-IT" b="1" dirty="0" smtClean="0"/>
              <a:t>Missione Albania </a:t>
            </a:r>
            <a:r>
              <a:rPr lang="it-IT" b="1" i="1" dirty="0" smtClean="0"/>
              <a:t>«Parla più forte»</a:t>
            </a:r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92017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dirty="0" smtClean="0"/>
              <a:t>Missione Balcani: Progetto </a:t>
            </a:r>
            <a:r>
              <a:rPr lang="it-IT" i="1" dirty="0" smtClean="0"/>
              <a:t>«Ospedale della Solidarietà»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Oltre 150 bambini in 18 anni e ragazzi accolti dai Paesi della Penisola Balcanica, soprattutto dall’Albania, per essere poi operati chirurgicamente o curati presso le strutture italiane e riportati al loro Paese</a:t>
            </a:r>
          </a:p>
          <a:p>
            <a:r>
              <a:rPr lang="it-IT" dirty="0" smtClean="0"/>
              <a:t>In collaborazione con altre associazioni italiane e ringraziando la generosità e la disponibilità, spesso gratuita, di Responsabili ASL, di Primari</a:t>
            </a:r>
            <a:r>
              <a:rPr lang="it-IT" dirty="0"/>
              <a:t> </a:t>
            </a:r>
            <a:r>
              <a:rPr lang="it-IT" dirty="0" smtClean="0"/>
              <a:t>ed di alcune  Regioni italiane.</a:t>
            </a:r>
          </a:p>
          <a:p>
            <a:r>
              <a:rPr lang="it-IT" dirty="0" smtClean="0"/>
              <a:t>In modo particolare un grazie alle ASL UMBRIA per alcuni interventi a Perugia e Terni.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b="1" dirty="0" smtClean="0"/>
              <a:t>(Da gennaio 2017 a marzo 2018 finanziamento della Fondazione </a:t>
            </a:r>
            <a:r>
              <a:rPr lang="it-IT" b="1" dirty="0" err="1" smtClean="0"/>
              <a:t>Carit</a:t>
            </a:r>
            <a:r>
              <a:rPr lang="it-IT" b="1" dirty="0" smtClean="0"/>
              <a:t> , insieme al progetto </a:t>
            </a:r>
            <a:r>
              <a:rPr lang="it-IT" b="1" i="1" dirty="0" smtClean="0"/>
              <a:t>«Parla più forte»)</a:t>
            </a:r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40168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it-IT" b="1" u="sng" dirty="0" smtClean="0"/>
              <a:t>Congo-Kananga: </a:t>
            </a:r>
            <a:r>
              <a:rPr lang="it-IT" b="1" u="sng" dirty="0" err="1" smtClean="0"/>
              <a:t>Fidei</a:t>
            </a:r>
            <a:r>
              <a:rPr lang="it-IT" b="1" u="sng" dirty="0" smtClean="0"/>
              <a:t> </a:t>
            </a:r>
            <a:r>
              <a:rPr lang="it-IT" b="1" u="sng" dirty="0" err="1" smtClean="0"/>
              <a:t>Donum</a:t>
            </a:r>
            <a:r>
              <a:rPr lang="it-IT" b="1" u="sng" dirty="0" smtClean="0"/>
              <a:t> – </a:t>
            </a:r>
            <a:br>
              <a:rPr lang="it-IT" b="1" u="sng" dirty="0" smtClean="0"/>
            </a:br>
            <a:r>
              <a:rPr lang="it-IT" b="1" u="sng" dirty="0" smtClean="0"/>
              <a:t>don Sergio </a:t>
            </a:r>
            <a:r>
              <a:rPr lang="it-IT" b="1" u="sng" dirty="0" err="1" smtClean="0"/>
              <a:t>Vandini</a:t>
            </a:r>
            <a:endParaRPr lang="it-IT" b="1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dirty="0" smtClean="0"/>
              <a:t> </a:t>
            </a:r>
            <a:r>
              <a:rPr lang="it-IT" b="1" dirty="0" smtClean="0"/>
              <a:t>IN COLLABORAZIONE CON UFFICIO MISSIONARIO</a:t>
            </a:r>
          </a:p>
          <a:p>
            <a:pPr marL="0" indent="0" algn="ctr">
              <a:buNone/>
            </a:pPr>
            <a:r>
              <a:rPr lang="it-IT" dirty="0" smtClean="0"/>
              <a:t>richiesta di aiuto per piccoli progetti:</a:t>
            </a:r>
          </a:p>
          <a:p>
            <a:r>
              <a:rPr lang="it-IT" dirty="0" smtClean="0"/>
              <a:t>6  macchine da cucire = € 1.200 (4 portatili € 150 </a:t>
            </a:r>
            <a:r>
              <a:rPr lang="it-IT" dirty="0" err="1" smtClean="0"/>
              <a:t>cad</a:t>
            </a:r>
            <a:r>
              <a:rPr lang="it-IT" dirty="0" smtClean="0"/>
              <a:t>+ 2 pedale € 250 cad.)</a:t>
            </a:r>
          </a:p>
          <a:p>
            <a:r>
              <a:rPr lang="it-IT" dirty="0" smtClean="0"/>
              <a:t>5 Biciclette x catechisti = € 1.000 (costo 1 bici € 200)</a:t>
            </a:r>
          </a:p>
          <a:p>
            <a:endParaRPr lang="it-IT" dirty="0" smtClean="0"/>
          </a:p>
          <a:p>
            <a:r>
              <a:rPr lang="it-IT" dirty="0" smtClean="0"/>
              <a:t>Moto (</a:t>
            </a:r>
            <a:r>
              <a:rPr lang="it-IT" dirty="0" err="1" smtClean="0"/>
              <a:t>spostamente</a:t>
            </a:r>
            <a:r>
              <a:rPr lang="it-IT" dirty="0" smtClean="0"/>
              <a:t> in un raggio di 100km.) = € 5.000</a:t>
            </a:r>
          </a:p>
          <a:p>
            <a:endParaRPr lang="it-IT" dirty="0"/>
          </a:p>
          <a:p>
            <a:r>
              <a:rPr lang="it-IT" dirty="0" smtClean="0"/>
              <a:t>Costruzione infermeria a </a:t>
            </a:r>
            <a:r>
              <a:rPr lang="it-IT" dirty="0" err="1" smtClean="0"/>
              <a:t>Mubikayi</a:t>
            </a:r>
            <a:r>
              <a:rPr lang="it-IT" dirty="0" smtClean="0"/>
              <a:t> (100 km da Kananga)= € 2.515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954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Buona MISSIONE don Sergio</a:t>
            </a:r>
            <a:r>
              <a:rPr lang="it-IT" dirty="0" smtClean="0"/>
              <a:t>!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549" y="1849188"/>
            <a:ext cx="7641771" cy="5008812"/>
          </a:xfrm>
        </p:spPr>
      </p:pic>
    </p:spTree>
    <p:extLst>
      <p:ext uri="{BB962C8B-B14F-4D97-AF65-F5344CB8AC3E}">
        <p14:creationId xmlns:p14="http://schemas.microsoft.com/office/powerpoint/2010/main" val="48489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it-IT" dirty="0" smtClean="0"/>
              <a:t>Progetto Pastorale Giovanile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it-IT" sz="3600" dirty="0" smtClean="0"/>
              <a:t>CAMPI ESTIVI DI FORMAZIONE ANIMATORI </a:t>
            </a:r>
          </a:p>
          <a:p>
            <a:pPr marL="0" indent="0">
              <a:buNone/>
            </a:pPr>
            <a:r>
              <a:rPr lang="it-IT" dirty="0" smtClean="0"/>
              <a:t>In collaborazione con l’Ufficio Diocesano Pastorale Giovanile</a:t>
            </a:r>
            <a:r>
              <a:rPr lang="it-IT" dirty="0"/>
              <a:t> </a:t>
            </a:r>
            <a:r>
              <a:rPr lang="it-IT" dirty="0" smtClean="0"/>
              <a:t>e la Caritas Albania.</a:t>
            </a:r>
          </a:p>
          <a:p>
            <a:pPr marL="0" indent="0">
              <a:buNone/>
            </a:pPr>
            <a:r>
              <a:rPr lang="it-IT" dirty="0" smtClean="0"/>
              <a:t>Il progetto prevede incontri organizzativi e programmazione , a partire dal novembre 2017, a cui seguiranno incontri con capi-scout in gennaio 2018 ed ulteriori tappe con responsabili Caritas Albanese in primavera. </a:t>
            </a:r>
          </a:p>
          <a:p>
            <a:pPr marL="0" indent="0">
              <a:buNone/>
            </a:pPr>
            <a:r>
              <a:rPr lang="it-IT" dirty="0" smtClean="0"/>
              <a:t>I campi sono previsti in luglio-agosto 2018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7843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 smtClean="0"/>
              <a:t>Pastorale Giovanile: «</a:t>
            </a:r>
            <a:r>
              <a:rPr lang="it-IT" i="1" dirty="0" smtClean="0"/>
              <a:t>Progetto Policoro»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Pur nelle difficoltà economiche territoriali e su richiesta dei ragazzi dell’Ufficio Pastorale Giovanile:</a:t>
            </a:r>
          </a:p>
          <a:p>
            <a:pPr marL="0" indent="0">
              <a:buNone/>
            </a:pPr>
            <a:r>
              <a:rPr lang="it-IT" dirty="0" smtClean="0"/>
              <a:t>Con la collaborazione della Consulta Ecclesiale delle Associazioni Caritative Socio-Assistenziali</a:t>
            </a:r>
          </a:p>
          <a:p>
            <a:r>
              <a:rPr lang="it-IT" dirty="0" smtClean="0"/>
              <a:t>Si intende iniziare un tavolo con gli imprenditori locali, le Istituzioni locali e tutti coloro che hanno a cuore il futuro dei giovani per trovare soluzioni formative e d’inserimento giovanile nel mondo del lavoro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44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it-IT" b="1" dirty="0" smtClean="0"/>
              <a:t>Casa circondariale di Terni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Continua il servizio del Centro Di Ascolto e distribuzione indumenti in Carcere</a:t>
            </a:r>
          </a:p>
          <a:p>
            <a:r>
              <a:rPr lang="it-IT" dirty="0" smtClean="0"/>
              <a:t>Sono previste manifestazioni per il Natale e la Pasqua</a:t>
            </a:r>
          </a:p>
          <a:p>
            <a:endParaRPr lang="it-IT" dirty="0"/>
          </a:p>
          <a:p>
            <a:r>
              <a:rPr lang="it-IT" dirty="0" smtClean="0"/>
              <a:t>Inoltre possibile altra esposizione pittorica dei detenuti</a:t>
            </a:r>
          </a:p>
          <a:p>
            <a:endParaRPr lang="it-IT" dirty="0"/>
          </a:p>
          <a:p>
            <a:r>
              <a:rPr lang="it-IT" dirty="0" smtClean="0">
                <a:solidFill>
                  <a:srgbClr val="FF0000"/>
                </a:solidFill>
              </a:rPr>
              <a:t>BUON LAVORO A PADRE MESSIMO LELLI ed UN GRANDE «GRAZIE» a PADRE RINO MORELLI per i 21 ANNI DONATI AL CARCERE E DETENUTI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21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pPr algn="ctr"/>
            <a:r>
              <a:rPr lang="it-IT" b="1" i="1" dirty="0" smtClean="0">
                <a:latin typeface="Bernard MT Condensed" panose="02050806060905020404" pitchFamily="18" charset="0"/>
              </a:rPr>
              <a:t>Promozione CARITAS</a:t>
            </a:r>
            <a:endParaRPr lang="it-IT" b="1" i="1" dirty="0">
              <a:latin typeface="Bernard MT Condensed" panose="020508060609050204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786435"/>
            <a:ext cx="10515600" cy="4901747"/>
          </a:xfrm>
        </p:spPr>
        <p:txBody>
          <a:bodyPr>
            <a:normAutofit/>
          </a:bodyPr>
          <a:lstStyle/>
          <a:p>
            <a:r>
              <a:rPr lang="it-IT" dirty="0" smtClean="0"/>
              <a:t>In collaborazione con  </a:t>
            </a:r>
            <a:r>
              <a:rPr lang="it-IT" b="1" dirty="0" smtClean="0">
                <a:solidFill>
                  <a:srgbClr val="FF0000"/>
                </a:solidFill>
              </a:rPr>
              <a:t>ISTESS </a:t>
            </a:r>
            <a:r>
              <a:rPr lang="it-IT" dirty="0" smtClean="0"/>
              <a:t>progetto:  </a:t>
            </a:r>
          </a:p>
          <a:p>
            <a:pPr marL="0" indent="0" algn="ctr">
              <a:buNone/>
            </a:pPr>
            <a:r>
              <a:rPr lang="it-IT" sz="3200" b="1" dirty="0" smtClean="0"/>
              <a:t>Alternanza Scuola- lavoro Mediazione culturale: un servizio, uno strumento, una professione</a:t>
            </a:r>
            <a:r>
              <a:rPr lang="it-IT" dirty="0" smtClean="0"/>
              <a:t>.</a:t>
            </a:r>
          </a:p>
          <a:p>
            <a:pPr marL="0" indent="0" algn="ctr">
              <a:buNone/>
            </a:pPr>
            <a:r>
              <a:rPr lang="it-IT" dirty="0" smtClean="0"/>
              <a:t>Prevede da febbraio a aprile 2018:</a:t>
            </a:r>
          </a:p>
          <a:p>
            <a:r>
              <a:rPr lang="it-IT" dirty="0" smtClean="0"/>
              <a:t>Incontro in Caritas-San Martino: Conoscere la </a:t>
            </a:r>
            <a:r>
              <a:rPr lang="it-IT" dirty="0"/>
              <a:t>C</a:t>
            </a:r>
            <a:r>
              <a:rPr lang="it-IT" dirty="0" smtClean="0"/>
              <a:t>aritas</a:t>
            </a:r>
          </a:p>
          <a:p>
            <a:r>
              <a:rPr lang="it-IT" dirty="0" smtClean="0"/>
              <a:t>Incontro in Caritas- San Martino: Conoscere la gestione della </a:t>
            </a:r>
            <a:r>
              <a:rPr lang="it-IT" i="1" dirty="0" smtClean="0"/>
              <a:t>IMMIGRAZIONE</a:t>
            </a:r>
            <a:r>
              <a:rPr lang="it-IT" dirty="0" smtClean="0"/>
              <a:t> attraverso l’Associazione di Volontariato San Martino</a:t>
            </a:r>
          </a:p>
          <a:p>
            <a:r>
              <a:rPr lang="it-IT" dirty="0" smtClean="0"/>
              <a:t>Conoscere le Opere Segno Caritas: Mensa, Emporio, Centro di Ascolto, Carcere, Cittadella della Solidarietà- Minori non accompagnati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94544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6521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Promozione del progetto: Caritas Parrocchiale una Rete di Comunione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it-IT" sz="4400" dirty="0" smtClean="0"/>
              <a:t>VISITA PASTORALE DEL VESCOVO  2017-2019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404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ctr"/>
            <a:r>
              <a:rPr lang="it-IT" b="1" dirty="0" smtClean="0"/>
              <a:t>Promozione Caritas con le scuole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sz="4400" dirty="0" smtClean="0"/>
              <a:t>Iniziativa Istituto </a:t>
            </a:r>
            <a:r>
              <a:rPr lang="it-IT" sz="4400" b="1" i="1" dirty="0" smtClean="0"/>
              <a:t>Casagrande</a:t>
            </a:r>
            <a:r>
              <a:rPr lang="it-IT" sz="4400" b="1" dirty="0" smtClean="0"/>
              <a:t> </a:t>
            </a:r>
            <a:r>
              <a:rPr lang="it-IT" sz="4400" dirty="0" smtClean="0"/>
              <a:t>di Terni</a:t>
            </a:r>
          </a:p>
          <a:p>
            <a:pPr marL="0" indent="0" algn="ctr">
              <a:buNone/>
            </a:pPr>
            <a:r>
              <a:rPr lang="it-IT" sz="4400" dirty="0" smtClean="0"/>
              <a:t>Progetto «Caritas»</a:t>
            </a:r>
            <a:endParaRPr lang="it-IT" sz="4400" dirty="0"/>
          </a:p>
          <a:p>
            <a:pPr marL="0" indent="0" algn="ctr">
              <a:buNone/>
            </a:pPr>
            <a:r>
              <a:rPr lang="it-IT" sz="4000" dirty="0" smtClean="0"/>
              <a:t>50 paia di occhiali per poveri</a:t>
            </a:r>
          </a:p>
          <a:p>
            <a:pPr marL="0" indent="0" algn="ctr">
              <a:buNone/>
            </a:pPr>
            <a:r>
              <a:rPr lang="it-IT" sz="4000" dirty="0"/>
              <a:t>d</a:t>
            </a:r>
            <a:r>
              <a:rPr lang="it-IT" sz="4000" dirty="0" smtClean="0"/>
              <a:t>a febbraio 2018 a giugno 2018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9386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latin typeface="Bauhaus 93" panose="04030905020B02020C02" pitchFamily="82" charset="0"/>
              </a:rPr>
              <a:t>Servizio </a:t>
            </a:r>
            <a:r>
              <a:rPr lang="it-IT" b="1" dirty="0">
                <a:latin typeface="Bauhaus 93" panose="04030905020B02020C02" pitchFamily="82" charset="0"/>
              </a:rPr>
              <a:t>C</a:t>
            </a:r>
            <a:r>
              <a:rPr lang="it-IT" b="1" dirty="0" smtClean="0">
                <a:latin typeface="Bauhaus 93" panose="04030905020B02020C02" pitchFamily="82" charset="0"/>
              </a:rPr>
              <a:t>ivile Nazionale</a:t>
            </a:r>
            <a:endParaRPr lang="it-IT" b="1" dirty="0">
              <a:latin typeface="Bauhaus 93" panose="04030905020B02020C02" pitchFamily="82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it-IT" dirty="0" smtClean="0"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endParaRPr lang="it-IT" dirty="0"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it-IT" dirty="0" smtClean="0">
                <a:latin typeface="Arial Black" panose="020B0A04020102020204" pitchFamily="34" charset="0"/>
              </a:rPr>
              <a:t>Bando Sisma Umbria 2017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2 </a:t>
            </a:r>
            <a:r>
              <a:rPr lang="it-IT" dirty="0" smtClean="0">
                <a:latin typeface="Arial Black" panose="020B0A04020102020204" pitchFamily="34" charset="0"/>
              </a:rPr>
              <a:t>POSTI DI LAVORO PER 12 MESI DA LUGLIO 2017 </a:t>
            </a:r>
            <a:r>
              <a:rPr lang="it-IT" smtClean="0">
                <a:latin typeface="Arial Black" panose="020B0A04020102020204" pitchFamily="34" charset="0"/>
              </a:rPr>
              <a:t>A GIUGNO </a:t>
            </a:r>
            <a:r>
              <a:rPr lang="it-IT" dirty="0" smtClean="0">
                <a:latin typeface="Arial Black" panose="020B0A04020102020204" pitchFamily="34" charset="0"/>
              </a:rPr>
              <a:t>2018</a:t>
            </a:r>
            <a:endParaRPr lang="it-IT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1360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Assistenza Spirituale a cura del Vicario Pastorale delle Carità, </a:t>
            </a:r>
            <a:r>
              <a:rPr lang="it-IT" b="1" dirty="0" err="1" smtClean="0"/>
              <a:t>Mons</a:t>
            </a:r>
            <a:r>
              <a:rPr lang="it-IT" b="1" dirty="0" smtClean="0"/>
              <a:t>. Paolo Carloni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4400" dirty="0" smtClean="0"/>
              <a:t>Formazione ed assistenza spirituale per Caritas, </a:t>
            </a:r>
            <a:r>
              <a:rPr lang="it-IT" sz="4400" dirty="0" err="1" smtClean="0"/>
              <a:t>A.V.S.Martino</a:t>
            </a:r>
            <a:r>
              <a:rPr lang="it-IT" sz="4400" dirty="0" smtClean="0"/>
              <a:t>, personale volontario ed operatori e immigrati</a:t>
            </a:r>
          </a:p>
          <a:p>
            <a:pPr marL="0" indent="0" algn="ctr">
              <a:buNone/>
            </a:pPr>
            <a:r>
              <a:rPr lang="it-IT" sz="4400" dirty="0" smtClean="0"/>
              <a:t>Da tenersi dal novembre 2017</a:t>
            </a:r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val="21193515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it-IT" i="1" dirty="0" smtClean="0"/>
              <a:t>SO.L.CO. COOPERATIVA SOCIALE AR.L.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NATA DALLA CARITA’ PER RIABILITARE E/O INSERIRE PERSONE IN DIFFICOLTA’ GIUDIZIARIE O CON VARIE DIPENDENZE, HA INTRAPRESO UN PERCORSO AUTONOMO PER POI RITORNARE NELLA CARITAS DIOCESANA E,QUINDI, NELLA DIOCESI TERNI- NARNI- AMELIA.</a:t>
            </a:r>
          </a:p>
          <a:p>
            <a:endParaRPr lang="it-IT" dirty="0"/>
          </a:p>
          <a:p>
            <a:r>
              <a:rPr lang="it-IT" sz="3200" b="1" dirty="0" smtClean="0"/>
              <a:t>E’ NECESSARIO CHE TUTTE LE PARROCCHIE ED ASSOCIAZIONI ECCLESIALI DIOCESANE AIUTINO QUESTA REALTA’( CHE DA’, ATTUALMENTE, LAVORO A PIU’ DI 20 PERSONE) A CRESCERE E FORTIFICARSI.</a:t>
            </a:r>
          </a:p>
          <a:p>
            <a:endParaRPr lang="it-IT" sz="3200" b="1" dirty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3345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FORMAZIONE: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it-IT" dirty="0" smtClean="0"/>
              <a:t> </a:t>
            </a:r>
            <a:r>
              <a:rPr lang="it-IT" b="1" dirty="0" smtClean="0"/>
              <a:t>Terminare la prima fase del progetto CPRC (Caritas Parrocchiale una Rete di Comunione)</a:t>
            </a:r>
          </a:p>
          <a:p>
            <a:pPr>
              <a:buFont typeface="Wingdings" panose="05000000000000000000" pitchFamily="2" charset="2"/>
              <a:buChar char="q"/>
            </a:pPr>
            <a:endParaRPr lang="it-IT" b="1" dirty="0"/>
          </a:p>
          <a:p>
            <a:pPr>
              <a:buFont typeface="Wingdings" panose="05000000000000000000" pitchFamily="2" charset="2"/>
              <a:buChar char="q"/>
            </a:pPr>
            <a:endParaRPr lang="it-IT" b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it-IT" b="1" dirty="0" smtClean="0"/>
              <a:t> Seconda fase di base del progetto CPRC  (Caritas Parrocchiale una Rete di Comunione)</a:t>
            </a:r>
          </a:p>
          <a:p>
            <a:pPr>
              <a:buFont typeface="Wingdings" panose="05000000000000000000" pitchFamily="2" charset="2"/>
              <a:buChar char="q"/>
            </a:pPr>
            <a:endParaRPr lang="it-IT" b="1" dirty="0" smtClean="0"/>
          </a:p>
          <a:p>
            <a:pPr>
              <a:buFont typeface="Wingdings" panose="05000000000000000000" pitchFamily="2" charset="2"/>
              <a:buChar char="q"/>
            </a:pPr>
            <a:endParaRPr lang="it-IT" b="1" dirty="0"/>
          </a:p>
          <a:p>
            <a:pPr>
              <a:buFont typeface="Wingdings" panose="05000000000000000000" pitchFamily="2" charset="2"/>
              <a:buChar char="q"/>
            </a:pPr>
            <a:r>
              <a:rPr lang="it-IT" b="1" dirty="0" smtClean="0"/>
              <a:t> Corso di Operatore di Centro d’Ascolto con il Centro per la Famiglia </a:t>
            </a:r>
            <a:r>
              <a:rPr lang="it-IT" b="1" dirty="0" smtClean="0">
                <a:solidFill>
                  <a:srgbClr val="FF0000"/>
                </a:solidFill>
              </a:rPr>
              <a:t>«</a:t>
            </a:r>
            <a:r>
              <a:rPr lang="it-IT" b="1" i="1" dirty="0" smtClean="0">
                <a:solidFill>
                  <a:srgbClr val="FF0000"/>
                </a:solidFill>
              </a:rPr>
              <a:t>AMORIS LAETITIA»</a:t>
            </a:r>
          </a:p>
        </p:txBody>
      </p:sp>
    </p:spTree>
    <p:extLst>
      <p:ext uri="{BB962C8B-B14F-4D97-AF65-F5344CB8AC3E}">
        <p14:creationId xmlns:p14="http://schemas.microsoft.com/office/powerpoint/2010/main" val="323690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b="1" dirty="0"/>
              <a:t>PROGETTO INTEGRAZIONE IMMIGRAZIONE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marL="0" indent="0" algn="ctr">
              <a:buNone/>
            </a:pPr>
            <a:r>
              <a:rPr lang="it-IT" sz="4400" i="1" dirty="0" smtClean="0"/>
              <a:t>«Fratello ci sono anch’io» </a:t>
            </a:r>
          </a:p>
          <a:p>
            <a:r>
              <a:rPr lang="it-IT" sz="4400" dirty="0" smtClean="0"/>
              <a:t>Cercare </a:t>
            </a:r>
            <a:r>
              <a:rPr lang="it-IT" sz="4400" dirty="0" smtClean="0">
                <a:solidFill>
                  <a:srgbClr val="FF0000"/>
                </a:solidFill>
              </a:rPr>
              <a:t>integrazione</a:t>
            </a:r>
            <a:r>
              <a:rPr lang="it-IT" sz="4400" dirty="0" smtClean="0"/>
              <a:t> nelle Comunità parrocchiali, di ospiti S.P.R.A.R o Emergenza sbarchi.</a:t>
            </a:r>
          </a:p>
          <a:p>
            <a:r>
              <a:rPr lang="it-IT" sz="4400" dirty="0"/>
              <a:t> O</a:t>
            </a:r>
            <a:r>
              <a:rPr lang="it-IT" sz="4400" dirty="0" smtClean="0"/>
              <a:t>ffrire un </a:t>
            </a:r>
            <a:r>
              <a:rPr lang="it-IT" sz="4400" dirty="0" smtClean="0">
                <a:solidFill>
                  <a:srgbClr val="FF0000"/>
                </a:solidFill>
              </a:rPr>
              <a:t>TUTORE</a:t>
            </a:r>
            <a:r>
              <a:rPr lang="it-IT" sz="4400" dirty="0" smtClean="0"/>
              <a:t> ai minori non accompagnati</a:t>
            </a:r>
            <a:endParaRPr lang="it-IT" sz="4400" dirty="0"/>
          </a:p>
          <a:p>
            <a:endParaRPr lang="it-IT" sz="4400" i="1" dirty="0" smtClean="0"/>
          </a:p>
          <a:p>
            <a:pPr marL="0" indent="0">
              <a:buNone/>
            </a:pP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81779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i="1" dirty="0" smtClean="0">
                <a:solidFill>
                  <a:schemeClr val="accent2">
                    <a:lumMod val="75000"/>
                  </a:schemeClr>
                </a:solidFill>
              </a:rPr>
              <a:t>Fratello ci sono anch’io</a:t>
            </a:r>
            <a:endParaRPr lang="it-IT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it-IT" dirty="0" smtClean="0"/>
              <a:t>In fase di realizzazione l’attuazione del progetto presso la Parrocchia di </a:t>
            </a: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San Giuseppe Lavoratore</a:t>
            </a:r>
            <a:r>
              <a:rPr lang="it-IT" dirty="0" smtClean="0"/>
              <a:t>.</a:t>
            </a:r>
          </a:p>
          <a:p>
            <a:r>
              <a:rPr lang="it-IT" dirty="0" smtClean="0"/>
              <a:t>L’inizio, previa ulteriore conferma del Consiglio Pastorale Parrocchiale, ed illustrazione del progetto all’assemblea comunitaria, dovrebbe avvenire del nuovo anno liturgico  e terminare a giugno 2018 con le manifestazioni previste dal progetto.</a:t>
            </a:r>
            <a:endParaRPr lang="it-IT" dirty="0"/>
          </a:p>
          <a:p>
            <a:endParaRPr lang="it-IT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it-IT" dirty="0" smtClean="0"/>
              <a:t> Ci auspichiamo che altre Parrocchie aderiscano al progetto, illustrato già nel 2016 al Clero.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953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it-IT" dirty="0" smtClean="0"/>
              <a:t>GIORNATA MONDIALE DEL RIFUGIATO </a:t>
            </a:r>
            <a:br>
              <a:rPr lang="it-IT" dirty="0" smtClean="0"/>
            </a:br>
            <a:r>
              <a:rPr lang="it-IT" dirty="0" smtClean="0"/>
              <a:t>14 gennaio 2018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i="1" dirty="0" smtClean="0"/>
              <a:t>«ACCOGLIERE, PROTEGGERE, PROMUOVERE E INTEGRARE I MIGRANTI E I RIFUGIUATI» (Papa Francesco, 15 agosto 2017)</a:t>
            </a:r>
          </a:p>
          <a:p>
            <a:r>
              <a:rPr lang="it-IT" dirty="0" smtClean="0"/>
              <a:t>Preghiere comuni, relazione Caritas Immigrazione, dibattiti</a:t>
            </a:r>
          </a:p>
          <a:p>
            <a:r>
              <a:rPr lang="it-IT" dirty="0" smtClean="0"/>
              <a:t>Danze e canti dei rifugiati</a:t>
            </a:r>
          </a:p>
          <a:p>
            <a:r>
              <a:rPr lang="it-IT" dirty="0" smtClean="0"/>
              <a:t>Pranzo condiviso con cibi etnici e italiani</a:t>
            </a:r>
          </a:p>
          <a:p>
            <a:r>
              <a:rPr lang="it-IT" dirty="0" smtClean="0"/>
              <a:t>Coinvolgimento di tutte le Chiese e Religioni del territorio e delle Associazioni che operano nei progetti S.P.R.A.R. e Emergenza Sbarchi</a:t>
            </a:r>
          </a:p>
          <a:p>
            <a:r>
              <a:rPr lang="it-IT" dirty="0" smtClean="0"/>
              <a:t>Coinvolgimento di tutte le Istituzioni </a:t>
            </a:r>
            <a:r>
              <a:rPr lang="it-IT" dirty="0"/>
              <a:t>G</a:t>
            </a:r>
            <a:r>
              <a:rPr lang="it-IT" dirty="0" smtClean="0"/>
              <a:t>overnative, Locali e Militari </a:t>
            </a:r>
          </a:p>
          <a:p>
            <a:r>
              <a:rPr lang="it-IT" dirty="0" smtClean="0"/>
              <a:t>Coinvolgimento rappresentanze sindacali del territorio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5812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  <a:ln>
            <a:solidFill>
              <a:srgbClr val="92D050"/>
            </a:solidFill>
          </a:ln>
        </p:spPr>
        <p:txBody>
          <a:bodyPr/>
          <a:lstStyle/>
          <a:p>
            <a:r>
              <a:rPr lang="it-IT" dirty="0" smtClean="0"/>
              <a:t>PROGETTO per disabilità «Non sei più solo»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 smtClean="0"/>
              <a:t>Cosa propone:</a:t>
            </a:r>
          </a:p>
          <a:p>
            <a:r>
              <a:rPr lang="it-IT" dirty="0" smtClean="0"/>
              <a:t>Dare sostegno alle famiglie disagiate.</a:t>
            </a:r>
          </a:p>
          <a:p>
            <a:r>
              <a:rPr lang="it-IT" dirty="0" smtClean="0"/>
              <a:t>Invio animatori per alcune ore al giorno ed in alcuni giorni della settimana per persone con disabilità.</a:t>
            </a:r>
          </a:p>
          <a:p>
            <a:r>
              <a:rPr lang="it-IT" dirty="0" smtClean="0"/>
              <a:t>Accompagnamento presso istituti di cura o compagnia in casa o esterno ai disabili </a:t>
            </a:r>
          </a:p>
          <a:p>
            <a:r>
              <a:rPr lang="it-IT" dirty="0" smtClean="0"/>
              <a:t>Consentire ai famigliari dei disabili sollievo fisico e psicologico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 smtClean="0">
                <a:latin typeface="Bernard MT Condensed" panose="02050806060905020404" pitchFamily="18" charset="0"/>
              </a:rPr>
              <a:t>(finanziamento di Caritas Italiana)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7606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5400" b="1" dirty="0" smtClean="0">
                <a:solidFill>
                  <a:srgbClr val="FF0000"/>
                </a:solidFill>
              </a:rPr>
              <a:t>CORRIDOI UMANITARI</a:t>
            </a:r>
            <a:endParaRPr lang="it-IT" sz="54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3600" dirty="0" smtClean="0"/>
              <a:t>ADESIONE CON </a:t>
            </a:r>
            <a:r>
              <a:rPr lang="it-IT" sz="3600" b="1" dirty="0" smtClean="0"/>
              <a:t> </a:t>
            </a:r>
            <a:r>
              <a:rPr lang="it-IT" sz="3600" b="1" dirty="0" smtClean="0">
                <a:solidFill>
                  <a:srgbClr val="002060"/>
                </a:solidFill>
              </a:rPr>
              <a:t>A.V.S.M</a:t>
            </a:r>
            <a:r>
              <a:rPr lang="it-IT" sz="3600" dirty="0" smtClean="0">
                <a:solidFill>
                  <a:srgbClr val="002060"/>
                </a:solidFill>
              </a:rPr>
              <a:t>.</a:t>
            </a:r>
            <a:r>
              <a:rPr lang="it-IT" sz="3600" dirty="0" smtClean="0"/>
              <a:t> AL PROGETTO CORRIDOI UMANITARI IN ETIOPIA DELLA CARITAS ITALIANA:</a:t>
            </a:r>
            <a:endParaRPr lang="it-IT" sz="3600" dirty="0"/>
          </a:p>
          <a:p>
            <a:pPr marL="0" indent="0" algn="ctr">
              <a:buNone/>
            </a:pPr>
            <a:r>
              <a:rPr lang="it-IT" sz="3600" b="1" i="1" dirty="0" smtClean="0"/>
              <a:t>«RIFUGIATO A CASA MIA»</a:t>
            </a:r>
          </a:p>
          <a:p>
            <a:r>
              <a:rPr lang="it-IT" sz="3600" b="1" i="1" dirty="0" smtClean="0"/>
              <a:t>ACCOGLIENZA DI 15 NUCLEI  </a:t>
            </a:r>
          </a:p>
          <a:p>
            <a:endParaRPr lang="it-IT" sz="3600" b="1" i="1" dirty="0" smtClean="0"/>
          </a:p>
          <a:p>
            <a:r>
              <a:rPr lang="it-IT" sz="3600" b="1" i="1" dirty="0" smtClean="0"/>
              <a:t>PROVENIENZA: Eritrea/ Sudan/Somalia</a:t>
            </a:r>
          </a:p>
          <a:p>
            <a:pPr marL="0" indent="0" algn="ctr">
              <a:buNone/>
            </a:pPr>
            <a:endParaRPr lang="it-IT" sz="3600" b="1" dirty="0"/>
          </a:p>
        </p:txBody>
      </p:sp>
    </p:spTree>
    <p:extLst>
      <p:ext uri="{BB962C8B-B14F-4D97-AF65-F5344CB8AC3E}">
        <p14:creationId xmlns:p14="http://schemas.microsoft.com/office/powerpoint/2010/main" val="120948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75000"/>
            </a:schemeClr>
          </a:solidFill>
        </p:spPr>
        <p:txBody>
          <a:bodyPr/>
          <a:lstStyle/>
          <a:p>
            <a:pPr algn="ctr"/>
            <a:r>
              <a:rPr lang="it-IT" dirty="0" smtClean="0"/>
              <a:t>Raccolte per Empori Solidali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68383" y="182562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 smtClean="0"/>
              <a:t>Dove e quando?</a:t>
            </a:r>
            <a:endParaRPr lang="it-IT" dirty="0"/>
          </a:p>
          <a:p>
            <a:r>
              <a:rPr lang="it-IT" dirty="0" smtClean="0"/>
              <a:t>Raccolta </a:t>
            </a:r>
            <a:r>
              <a:rPr lang="it-IT" b="1" dirty="0" smtClean="0"/>
              <a:t>Supermercati </a:t>
            </a:r>
            <a:r>
              <a:rPr lang="it-IT" dirty="0" smtClean="0"/>
              <a:t>di Terni Narni Amelia e Valle Teverina in aprile e settembre, a cura delle parrocchie aderenti al progetto «Empori»</a:t>
            </a:r>
          </a:p>
          <a:p>
            <a:r>
              <a:rPr lang="it-IT" dirty="0" smtClean="0"/>
              <a:t>Raccolta nelle scuole medie </a:t>
            </a:r>
            <a:r>
              <a:rPr lang="it-IT" b="1" dirty="0" smtClean="0"/>
              <a:t>Superiori e Università </a:t>
            </a:r>
            <a:r>
              <a:rPr lang="it-IT" b="1" dirty="0" err="1" smtClean="0"/>
              <a:t>Dip</a:t>
            </a:r>
            <a:r>
              <a:rPr lang="it-IT" b="1" dirty="0" smtClean="0"/>
              <a:t>. Economia </a:t>
            </a:r>
            <a:r>
              <a:rPr lang="it-IT" dirty="0" smtClean="0"/>
              <a:t>in Avvento</a:t>
            </a:r>
          </a:p>
          <a:p>
            <a:r>
              <a:rPr lang="it-IT" dirty="0"/>
              <a:t> </a:t>
            </a:r>
            <a:r>
              <a:rPr lang="it-IT" dirty="0" smtClean="0"/>
              <a:t>Raccolta presso lo stabilimento </a:t>
            </a:r>
            <a:r>
              <a:rPr lang="it-IT" b="1" dirty="0" smtClean="0"/>
              <a:t>FAURECIA (Via </a:t>
            </a:r>
            <a:r>
              <a:rPr lang="it-IT" b="1" dirty="0" err="1" smtClean="0"/>
              <a:t>B.Capponi</a:t>
            </a:r>
            <a:r>
              <a:rPr lang="it-IT" b="1" dirty="0" smtClean="0"/>
              <a:t> Terni)</a:t>
            </a:r>
            <a:r>
              <a:rPr lang="it-IT" dirty="0" smtClean="0"/>
              <a:t> nel  Natale 2017 con visita guidata in Emporio e promozione carità in fabbrica.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568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1291</Words>
  <Application>Microsoft Office PowerPoint</Application>
  <PresentationFormat>Widescreen</PresentationFormat>
  <Paragraphs>136</Paragraphs>
  <Slides>23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31" baseType="lpstr">
      <vt:lpstr>Arial</vt:lpstr>
      <vt:lpstr>Arial Black</vt:lpstr>
      <vt:lpstr>Bauhaus 93</vt:lpstr>
      <vt:lpstr>Bernard MT Condensed</vt:lpstr>
      <vt:lpstr>Calibri</vt:lpstr>
      <vt:lpstr>Calibri Light</vt:lpstr>
      <vt:lpstr>Wingdings</vt:lpstr>
      <vt:lpstr>Tema di Office</vt:lpstr>
      <vt:lpstr>Quale Carità per gli anni 2017-2020 nella Caritas Diocesana di Terni Narni Amelia?</vt:lpstr>
      <vt:lpstr>Promozione del progetto: Caritas Parrocchiale una Rete di Comunione</vt:lpstr>
      <vt:lpstr>FORMAZIONE:</vt:lpstr>
      <vt:lpstr>PROGETTO INTEGRAZIONE IMMIGRAZIONE</vt:lpstr>
      <vt:lpstr>Fratello ci sono anch’io</vt:lpstr>
      <vt:lpstr>GIORNATA MONDIALE DEL RIFUGIATO  14 gennaio 2018</vt:lpstr>
      <vt:lpstr>PROGETTO per disabilità «Non sei più solo»</vt:lpstr>
      <vt:lpstr>CORRIDOI UMANITARI</vt:lpstr>
      <vt:lpstr>Raccolte per Empori Solidali</vt:lpstr>
      <vt:lpstr>Progetto di sostegno-accompagnamento per Ospiti di casa O. Parrabbi</vt:lpstr>
      <vt:lpstr>Missione Albania «Parla più forte»</vt:lpstr>
      <vt:lpstr>Missione Albania «Parla più forte»</vt:lpstr>
      <vt:lpstr>Missione Balcani: Progetto «Ospedale della Solidarietà»</vt:lpstr>
      <vt:lpstr>Congo-Kananga: Fidei Donum –  don Sergio Vandini</vt:lpstr>
      <vt:lpstr>Buona MISSIONE don Sergio!</vt:lpstr>
      <vt:lpstr>Progetto Pastorale Giovanile</vt:lpstr>
      <vt:lpstr>Pastorale Giovanile: «Progetto Policoro»</vt:lpstr>
      <vt:lpstr>Casa circondariale di Terni</vt:lpstr>
      <vt:lpstr>Promozione CARITAS</vt:lpstr>
      <vt:lpstr>Promozione Caritas con le scuole</vt:lpstr>
      <vt:lpstr>Servizio Civile Nazionale</vt:lpstr>
      <vt:lpstr>Assistenza Spirituale a cura del Vicario Pastorale delle Carità, Mons. Paolo Carloni</vt:lpstr>
      <vt:lpstr>SO.L.CO. COOPERATIVA SOCIALE AR.L.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Quale Carità per gli anni 2017-2020 nella Caritas Diocesana di Terni Narni Amelia?</dc:title>
  <dc:creator>Ideale</dc:creator>
  <cp:lastModifiedBy>Ideale</cp:lastModifiedBy>
  <cp:revision>46</cp:revision>
  <dcterms:created xsi:type="dcterms:W3CDTF">2017-10-23T09:31:39Z</dcterms:created>
  <dcterms:modified xsi:type="dcterms:W3CDTF">2017-11-15T18:14:32Z</dcterms:modified>
</cp:coreProperties>
</file>